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24" r:id="rId3"/>
    <p:sldId id="325" r:id="rId4"/>
    <p:sldId id="327" r:id="rId5"/>
    <p:sldId id="326" r:id="rId6"/>
    <p:sldId id="309" r:id="rId7"/>
    <p:sldId id="318" r:id="rId8"/>
    <p:sldId id="319" r:id="rId9"/>
    <p:sldId id="321" r:id="rId10"/>
    <p:sldId id="320" r:id="rId11"/>
    <p:sldId id="331" r:id="rId12"/>
    <p:sldId id="293" r:id="rId13"/>
    <p:sldId id="299" r:id="rId14"/>
    <p:sldId id="292" r:id="rId15"/>
    <p:sldId id="300" r:id="rId16"/>
    <p:sldId id="272" r:id="rId17"/>
    <p:sldId id="271" r:id="rId18"/>
    <p:sldId id="282" r:id="rId19"/>
    <p:sldId id="273" r:id="rId20"/>
    <p:sldId id="277" r:id="rId21"/>
    <p:sldId id="302" r:id="rId22"/>
    <p:sldId id="328" r:id="rId23"/>
    <p:sldId id="329" r:id="rId24"/>
    <p:sldId id="280" r:id="rId25"/>
    <p:sldId id="303" r:id="rId26"/>
    <p:sldId id="307" r:id="rId27"/>
    <p:sldId id="311" r:id="rId28"/>
    <p:sldId id="312" r:id="rId29"/>
    <p:sldId id="333" r:id="rId30"/>
    <p:sldId id="286" r:id="rId31"/>
    <p:sldId id="287" r:id="rId32"/>
    <p:sldId id="295" r:id="rId33"/>
    <p:sldId id="332" r:id="rId34"/>
    <p:sldId id="323" r:id="rId35"/>
  </p:sldIdLst>
  <p:sldSz cx="10287000" cy="8001000"/>
  <p:notesSz cx="6858000" cy="9144000"/>
  <p:defaultTextStyle>
    <a:defPPr>
      <a:defRPr lang="en-US"/>
    </a:defPPr>
    <a:lvl1pPr marL="0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8904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7809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06713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75617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44522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13426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82330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51235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B922A"/>
    <a:srgbClr val="269A37"/>
    <a:srgbClr val="F1B009"/>
    <a:srgbClr val="FF8000"/>
    <a:srgbClr val="939393"/>
    <a:srgbClr val="870E0E"/>
    <a:srgbClr val="FCE985"/>
    <a:srgbClr val="B00111"/>
    <a:srgbClr val="10316B"/>
    <a:srgbClr val="117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343" autoAdjust="0"/>
  </p:normalViewPr>
  <p:slideViewPr>
    <p:cSldViewPr snapToGrid="0" snapToObjects="1">
      <p:cViewPr varScale="1">
        <p:scale>
          <a:sx n="98" d="100"/>
          <a:sy n="98" d="100"/>
        </p:scale>
        <p:origin x="1602" y="96"/>
      </p:cViewPr>
      <p:guideLst>
        <p:guide orient="horz" pos="252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ED017-67EE-CC46-A3EC-28221234CC6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16522-0655-0C45-8076-FEC58986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9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904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7809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6713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5617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4522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3426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2330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1235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485498"/>
            <a:ext cx="8743950" cy="1715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4533900"/>
            <a:ext cx="7200900" cy="20447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6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3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1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7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320413"/>
            <a:ext cx="2314575" cy="68267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20413"/>
            <a:ext cx="6772275" cy="68267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5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2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5141385"/>
            <a:ext cx="8743950" cy="1589088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3391166"/>
            <a:ext cx="8743950" cy="1750218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689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378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67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5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4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3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2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1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7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66903"/>
            <a:ext cx="4543425" cy="528029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866903"/>
            <a:ext cx="4543425" cy="528029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0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790966"/>
            <a:ext cx="4545212" cy="74638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8904" indent="0">
              <a:buNone/>
              <a:defRPr sz="2100" b="1"/>
            </a:lvl2pPr>
            <a:lvl3pPr marL="937809" indent="0">
              <a:buNone/>
              <a:defRPr sz="1800" b="1"/>
            </a:lvl3pPr>
            <a:lvl4pPr marL="1406713" indent="0">
              <a:buNone/>
              <a:defRPr sz="1600" b="1"/>
            </a:lvl4pPr>
            <a:lvl5pPr marL="1875617" indent="0">
              <a:buNone/>
              <a:defRPr sz="1600" b="1"/>
            </a:lvl5pPr>
            <a:lvl6pPr marL="2344522" indent="0">
              <a:buNone/>
              <a:defRPr sz="1600" b="1"/>
            </a:lvl6pPr>
            <a:lvl7pPr marL="2813426" indent="0">
              <a:buNone/>
              <a:defRPr sz="1600" b="1"/>
            </a:lvl7pPr>
            <a:lvl8pPr marL="3282330" indent="0">
              <a:buNone/>
              <a:defRPr sz="1600" b="1"/>
            </a:lvl8pPr>
            <a:lvl9pPr marL="3751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537355"/>
            <a:ext cx="4545212" cy="460983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5" y="1790966"/>
            <a:ext cx="4546997" cy="74638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8904" indent="0">
              <a:buNone/>
              <a:defRPr sz="2100" b="1"/>
            </a:lvl2pPr>
            <a:lvl3pPr marL="937809" indent="0">
              <a:buNone/>
              <a:defRPr sz="1800" b="1"/>
            </a:lvl3pPr>
            <a:lvl4pPr marL="1406713" indent="0">
              <a:buNone/>
              <a:defRPr sz="1600" b="1"/>
            </a:lvl4pPr>
            <a:lvl5pPr marL="1875617" indent="0">
              <a:buNone/>
              <a:defRPr sz="1600" b="1"/>
            </a:lvl5pPr>
            <a:lvl6pPr marL="2344522" indent="0">
              <a:buNone/>
              <a:defRPr sz="1600" b="1"/>
            </a:lvl6pPr>
            <a:lvl7pPr marL="2813426" indent="0">
              <a:buNone/>
              <a:defRPr sz="1600" b="1"/>
            </a:lvl7pPr>
            <a:lvl8pPr marL="3282330" indent="0">
              <a:buNone/>
              <a:defRPr sz="1600" b="1"/>
            </a:lvl8pPr>
            <a:lvl9pPr marL="3751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5" y="2537355"/>
            <a:ext cx="4546997" cy="460983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7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4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6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18559"/>
            <a:ext cx="3384352" cy="135572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3" y="318560"/>
            <a:ext cx="5750719" cy="6828632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674285"/>
            <a:ext cx="3384352" cy="5472907"/>
          </a:xfrm>
        </p:spPr>
        <p:txBody>
          <a:bodyPr/>
          <a:lstStyle>
            <a:lvl1pPr marL="0" indent="0">
              <a:buNone/>
              <a:defRPr sz="1400"/>
            </a:lvl1pPr>
            <a:lvl2pPr marL="468904" indent="0">
              <a:buNone/>
              <a:defRPr sz="1200"/>
            </a:lvl2pPr>
            <a:lvl3pPr marL="937809" indent="0">
              <a:buNone/>
              <a:defRPr sz="1000"/>
            </a:lvl3pPr>
            <a:lvl4pPr marL="1406713" indent="0">
              <a:buNone/>
              <a:defRPr sz="900"/>
            </a:lvl4pPr>
            <a:lvl5pPr marL="1875617" indent="0">
              <a:buNone/>
              <a:defRPr sz="900"/>
            </a:lvl5pPr>
            <a:lvl6pPr marL="2344522" indent="0">
              <a:buNone/>
              <a:defRPr sz="900"/>
            </a:lvl6pPr>
            <a:lvl7pPr marL="2813426" indent="0">
              <a:buNone/>
              <a:defRPr sz="900"/>
            </a:lvl7pPr>
            <a:lvl8pPr marL="3282330" indent="0">
              <a:buNone/>
              <a:defRPr sz="900"/>
            </a:lvl8pPr>
            <a:lvl9pPr marL="3751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2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5600701"/>
            <a:ext cx="6172200" cy="66119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714904"/>
            <a:ext cx="6172200" cy="4800600"/>
          </a:xfrm>
        </p:spPr>
        <p:txBody>
          <a:bodyPr/>
          <a:lstStyle>
            <a:lvl1pPr marL="0" indent="0">
              <a:buNone/>
              <a:defRPr sz="3300"/>
            </a:lvl1pPr>
            <a:lvl2pPr marL="468904" indent="0">
              <a:buNone/>
              <a:defRPr sz="2900"/>
            </a:lvl2pPr>
            <a:lvl3pPr marL="937809" indent="0">
              <a:buNone/>
              <a:defRPr sz="2500"/>
            </a:lvl3pPr>
            <a:lvl4pPr marL="1406713" indent="0">
              <a:buNone/>
              <a:defRPr sz="2100"/>
            </a:lvl4pPr>
            <a:lvl5pPr marL="1875617" indent="0">
              <a:buNone/>
              <a:defRPr sz="2100"/>
            </a:lvl5pPr>
            <a:lvl6pPr marL="2344522" indent="0">
              <a:buNone/>
              <a:defRPr sz="2100"/>
            </a:lvl6pPr>
            <a:lvl7pPr marL="2813426" indent="0">
              <a:buNone/>
              <a:defRPr sz="2100"/>
            </a:lvl7pPr>
            <a:lvl8pPr marL="3282330" indent="0">
              <a:buNone/>
              <a:defRPr sz="2100"/>
            </a:lvl8pPr>
            <a:lvl9pPr marL="3751235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6261895"/>
            <a:ext cx="6172200" cy="939006"/>
          </a:xfrm>
        </p:spPr>
        <p:txBody>
          <a:bodyPr/>
          <a:lstStyle>
            <a:lvl1pPr marL="0" indent="0">
              <a:buNone/>
              <a:defRPr sz="1400"/>
            </a:lvl1pPr>
            <a:lvl2pPr marL="468904" indent="0">
              <a:buNone/>
              <a:defRPr sz="1200"/>
            </a:lvl2pPr>
            <a:lvl3pPr marL="937809" indent="0">
              <a:buNone/>
              <a:defRPr sz="1000"/>
            </a:lvl3pPr>
            <a:lvl4pPr marL="1406713" indent="0">
              <a:buNone/>
              <a:defRPr sz="900"/>
            </a:lvl4pPr>
            <a:lvl5pPr marL="1875617" indent="0">
              <a:buNone/>
              <a:defRPr sz="900"/>
            </a:lvl5pPr>
            <a:lvl6pPr marL="2344522" indent="0">
              <a:buNone/>
              <a:defRPr sz="900"/>
            </a:lvl6pPr>
            <a:lvl7pPr marL="2813426" indent="0">
              <a:buNone/>
              <a:defRPr sz="900"/>
            </a:lvl7pPr>
            <a:lvl8pPr marL="3282330" indent="0">
              <a:buNone/>
              <a:defRPr sz="900"/>
            </a:lvl8pPr>
            <a:lvl9pPr marL="3751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9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320411"/>
            <a:ext cx="9258300" cy="1333500"/>
          </a:xfrm>
          <a:prstGeom prst="rect">
            <a:avLst/>
          </a:prstGeom>
        </p:spPr>
        <p:txBody>
          <a:bodyPr vert="horz" lIns="93781" tIns="46890" rIns="93781" bIns="468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866903"/>
            <a:ext cx="9258300" cy="5280290"/>
          </a:xfrm>
          <a:prstGeom prst="rect">
            <a:avLst/>
          </a:prstGeom>
        </p:spPr>
        <p:txBody>
          <a:bodyPr vert="horz" lIns="93781" tIns="46890" rIns="93781" bIns="468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7415743"/>
            <a:ext cx="2400300" cy="425979"/>
          </a:xfrm>
          <a:prstGeom prst="rect">
            <a:avLst/>
          </a:prstGeom>
        </p:spPr>
        <p:txBody>
          <a:bodyPr vert="horz" lIns="93781" tIns="46890" rIns="93781" bIns="468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CC018-74E0-7341-A3C0-2188EE0B8DF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7415743"/>
            <a:ext cx="3257550" cy="425979"/>
          </a:xfrm>
          <a:prstGeom prst="rect">
            <a:avLst/>
          </a:prstGeom>
        </p:spPr>
        <p:txBody>
          <a:bodyPr vert="horz" lIns="93781" tIns="46890" rIns="93781" bIns="468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7415743"/>
            <a:ext cx="2400300" cy="425979"/>
          </a:xfrm>
          <a:prstGeom prst="rect">
            <a:avLst/>
          </a:prstGeom>
        </p:spPr>
        <p:txBody>
          <a:bodyPr vert="horz" lIns="93781" tIns="46890" rIns="93781" bIns="468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7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8904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678" indent="-351678" algn="l" defTabSz="468904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1970" indent="-293065" algn="l" defTabSz="468904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indent="-234452" algn="l" defTabSz="468904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1165" indent="-234452" algn="l" defTabSz="46890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0069" indent="-234452" algn="l" defTabSz="468904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974" indent="-234452" algn="l" defTabSz="46890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78" indent="-234452" algn="l" defTabSz="46890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16782" indent="-234452" algn="l" defTabSz="46890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5687" indent="-234452" algn="l" defTabSz="46890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8904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7809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6713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75617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44522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13426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82330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235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imus.energy/" TargetMode="External"/><Relationship Id="rId2" Type="http://schemas.openxmlformats.org/officeDocument/2006/relationships/hyperlink" Target="mailto:founder@maximus.energ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aximus.energy/index.php/product/neutron-pro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maximus.energy/index.php/softwar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amstat.co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bubbletech.ca/product_type/bubble-detector-products/" TargetMode="External"/><Relationship Id="rId2" Type="http://schemas.openxmlformats.org/officeDocument/2006/relationships/hyperlink" Target="http://maximus.energy/index.php/product/neutron-pr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mstat.com/esd-ionizer/nuclespot-alpha-ionize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10286999" cy="7945784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Arial"/>
                <a:cs typeface="Arial"/>
              </a:rPr>
              <a:t>Нейтронное излучение:</a:t>
            </a:r>
            <a:br>
              <a:rPr lang="ru-RU" sz="4800" dirty="0">
                <a:latin typeface="Arial"/>
                <a:cs typeface="Arial"/>
              </a:rPr>
            </a:br>
            <a:r>
              <a:rPr lang="ru-RU" sz="4800" dirty="0">
                <a:latin typeface="Arial"/>
                <a:cs typeface="Arial"/>
              </a:rPr>
              <a:t>практика точных измерений</a:t>
            </a:r>
            <a:br>
              <a:rPr lang="en-US" sz="4100" dirty="0">
                <a:latin typeface="Century Gothic"/>
                <a:cs typeface="Century Gothic"/>
              </a:rPr>
            </a:br>
            <a:br>
              <a:rPr lang="en-US" sz="4100" dirty="0">
                <a:latin typeface="Century Gothic"/>
                <a:cs typeface="Century Gothic"/>
              </a:rPr>
            </a:br>
            <a:br>
              <a:rPr lang="en-US" sz="4100" dirty="0">
                <a:latin typeface="Century Gothic"/>
                <a:cs typeface="Century Gothic"/>
              </a:rPr>
            </a:br>
            <a:br>
              <a:rPr lang="en-US" sz="4100" dirty="0">
                <a:latin typeface="Century Gothic"/>
                <a:cs typeface="Century Gothic"/>
              </a:rPr>
            </a:br>
            <a:br>
              <a:rPr lang="en-US" sz="4100" dirty="0">
                <a:latin typeface="Century Gothic"/>
                <a:cs typeface="Century Gothic"/>
              </a:rPr>
            </a:br>
            <a:br>
              <a:rPr lang="en-US" sz="4100" dirty="0">
                <a:latin typeface="Century Gothic"/>
                <a:cs typeface="Century Gothic"/>
              </a:rPr>
            </a:br>
            <a:br>
              <a:rPr lang="ru-RU" sz="4100" dirty="0">
                <a:latin typeface="Century Gothic"/>
                <a:cs typeface="Century Gothic"/>
              </a:rPr>
            </a:br>
            <a:r>
              <a:rPr lang="ru-RU" sz="2800" dirty="0">
                <a:latin typeface="Cambria"/>
                <a:cs typeface="Cambria"/>
              </a:rPr>
              <a:t>Максим Фомичёв-Замилов, к.т.н.</a:t>
            </a:r>
            <a:br>
              <a:rPr lang="en-US" sz="2800" dirty="0">
                <a:latin typeface="Cambria"/>
                <a:cs typeface="Cambria"/>
              </a:rPr>
            </a:br>
            <a:r>
              <a:rPr lang="en-US" sz="2800" dirty="0">
                <a:latin typeface="Cambria"/>
                <a:cs typeface="Cambria"/>
              </a:rPr>
              <a:t>Maximus Energy Corporation</a:t>
            </a:r>
            <a:br>
              <a:rPr lang="en-US" sz="2800" dirty="0">
                <a:latin typeface="Cambria"/>
                <a:cs typeface="Cambria"/>
              </a:rPr>
            </a:br>
            <a:r>
              <a:rPr lang="en-US" sz="2400" dirty="0" err="1">
                <a:latin typeface="Cambria"/>
                <a:cs typeface="Cambria"/>
                <a:hlinkClick r:id="rId2"/>
              </a:rPr>
              <a:t>founder@maximus.energy</a:t>
            </a:r>
            <a:br>
              <a:rPr lang="en-US" sz="2400" dirty="0">
                <a:latin typeface="Cambria"/>
                <a:cs typeface="Cambria"/>
              </a:rPr>
            </a:br>
            <a:r>
              <a:rPr lang="en-US" sz="2400" dirty="0">
                <a:latin typeface="Cambria"/>
                <a:cs typeface="Cambria"/>
                <a:hlinkClick r:id="rId3"/>
              </a:rPr>
              <a:t>www.maximus.energy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3" name="Picture 2" descr="Neutron-Detector-White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857" y="2537957"/>
            <a:ext cx="4301779" cy="333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74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CR39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F3F8C-6310-4505-8465-6FEDE2E9672C}"/>
              </a:ext>
            </a:extLst>
          </p:cNvPr>
          <p:cNvSpPr txBox="1"/>
          <p:nvPr/>
        </p:nvSpPr>
        <p:spPr>
          <a:xfrm>
            <a:off x="508766" y="3996345"/>
            <a:ext cx="9269465" cy="3795846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700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Производятся фирмой </a:t>
            </a:r>
            <a:r>
              <a:rPr lang="en-US" sz="2900" dirty="0" err="1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Landauer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 США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Cambria" panose="02040503050406030204" pitchFamily="18" charset="0"/>
              <a:buChar char="+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«Золотой» стандарт для публикаций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Cambria" panose="02040503050406030204" pitchFamily="18" charset="0"/>
              <a:buChar char="+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Очень дешёвые,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$20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за штуку по подписке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Cambria" panose="02040503050406030204" pitchFamily="18" charset="0"/>
              <a:buChar char="–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Не дают информации в реальном времени: требуют проявления и ручного счета под микроскопом (</a:t>
            </a:r>
            <a:r>
              <a:rPr lang="en-US" sz="2900" dirty="0" err="1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Landauer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предоставляет услугу по подписке)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Cambria" panose="02040503050406030204" pitchFamily="18" charset="0"/>
              <a:buChar char="–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Очень низкая чувуствительность (в десятки тысяч раз хуже, чем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3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He)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pic>
        <p:nvPicPr>
          <p:cNvPr id="7170" name="Picture 2" descr="Neutrak®">
            <a:extLst>
              <a:ext uri="{FF2B5EF4-FFF2-40B4-BE49-F238E27FC236}">
                <a16:creationId xmlns:a16="http://schemas.microsoft.com/office/drawing/2014/main" id="{2EBE86EB-576E-4645-A59E-FDE205E02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904" y="185321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SNTD Technology (CR-39) - Landauer">
            <a:extLst>
              <a:ext uri="{FF2B5EF4-FFF2-40B4-BE49-F238E27FC236}">
                <a16:creationId xmlns:a16="http://schemas.microsoft.com/office/drawing/2014/main" id="{F9003820-AE0F-4024-9648-9751E2145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9712" y="228974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71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80602_161943.jpg">
            <a:extLst>
              <a:ext uri="{FF2B5EF4-FFF2-40B4-BE49-F238E27FC236}">
                <a16:creationId xmlns:a16="http://schemas.microsoft.com/office/drawing/2014/main" id="{91B1F0E2-96B4-4D49-B95F-6A750628AC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333500"/>
            <a:ext cx="6556068" cy="310942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Нейтронная активация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0F5F8-F82B-4BA7-A441-5039CE2242DE}"/>
              </a:ext>
            </a:extLst>
          </p:cNvPr>
          <p:cNvSpPr txBox="1"/>
          <p:nvPr/>
        </p:nvSpPr>
        <p:spPr>
          <a:xfrm>
            <a:off x="471361" y="4442928"/>
            <a:ext cx="9494709" cy="3345757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Облучается нейтронами индиевая, золотая, серебрянная, или европиевая фольга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Снимается гамма спектр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Нужен большой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(3-5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дюймовый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) NaI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или германиевый (</a:t>
            </a:r>
            <a:r>
              <a:rPr lang="en-US" sz="2900" dirty="0" err="1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HPGe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)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детектор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и свницовый экран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pic>
        <p:nvPicPr>
          <p:cNvPr id="2050" name="Picture 2" descr="Neutron activation analysis capabilities and applications at the ...">
            <a:extLst>
              <a:ext uri="{FF2B5EF4-FFF2-40B4-BE49-F238E27FC236}">
                <a16:creationId xmlns:a16="http://schemas.microsoft.com/office/drawing/2014/main" id="{7FF1F4E9-051C-465B-8F43-ADF272021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5581" y="1930053"/>
            <a:ext cx="35528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FA60B7F3-6E22-4952-8818-89A9D83A95F8}"/>
              </a:ext>
            </a:extLst>
          </p:cNvPr>
          <p:cNvSpPr/>
          <p:nvPr/>
        </p:nvSpPr>
        <p:spPr>
          <a:xfrm>
            <a:off x="5522398" y="2654644"/>
            <a:ext cx="1033670" cy="4671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12CC436-7DFF-43EE-A1C1-C74A1A94FCE8}"/>
              </a:ext>
            </a:extLst>
          </p:cNvPr>
          <p:cNvSpPr/>
          <p:nvPr/>
        </p:nvSpPr>
        <p:spPr>
          <a:xfrm>
            <a:off x="963650" y="2654643"/>
            <a:ext cx="1033670" cy="4671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0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Пропорциональные счетчики</a:t>
            </a:r>
            <a:endParaRPr lang="en-US" b="1" dirty="0">
              <a:solidFill>
                <a:srgbClr val="953735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0C4CE0-65FC-4AF7-BDA7-BD9ABB57707F}"/>
              </a:ext>
            </a:extLst>
          </p:cNvPr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700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Давление газа: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0.5 – 20 атм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СИ-19Н/СНМ-18: 2-3 атм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Размеры: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диаметр от 5 до 50 мм, длина до 2 м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Рабочее напряжение</a:t>
            </a: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800-1500В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Амплитуда сигнала: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10-100 мВ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Время нарастания сигнала: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1-20 мкс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Фон: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1-5 нейтронов в минуту*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Эффективность:</a:t>
            </a: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60-90%*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Чувствительность:</a:t>
            </a: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зависит от геометрии счетчика и давления газа: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Cps/</a:t>
            </a:r>
            <a:r>
              <a:rPr lang="en-US" sz="2900" dirty="0" err="1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nv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–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импульсов в секунду на нейтронный поток в 1 нейтрон в секунду через 1 см</a:t>
            </a:r>
            <a:r>
              <a:rPr lang="ru-RU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2</a:t>
            </a:r>
            <a:r>
              <a:rPr lang="ru-RU" sz="2900" i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.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1474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Счетчик нейтронов: общая схема</a:t>
            </a:r>
            <a:endParaRPr lang="en-US" b="1" dirty="0">
              <a:solidFill>
                <a:srgbClr val="953735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9E4B3-A96D-4352-9EE0-B7E8CF71F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2171802"/>
            <a:ext cx="8124825" cy="2657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865C85-AFC3-4BE3-8620-9C5AA2407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96" y="5190923"/>
            <a:ext cx="3712864" cy="23492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283BA7-4185-40B9-A193-4520C886B22C}"/>
              </a:ext>
            </a:extLst>
          </p:cNvPr>
          <p:cNvCxnSpPr>
            <a:cxnSpLocks/>
          </p:cNvCxnSpPr>
          <p:nvPr/>
        </p:nvCxnSpPr>
        <p:spPr>
          <a:xfrm>
            <a:off x="3184087" y="4477156"/>
            <a:ext cx="0" cy="713767"/>
          </a:xfrm>
          <a:prstGeom prst="line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eutron Lifecycle Series: Helium-3 Gas Detectors at the SNS and HFIR">
            <a:extLst>
              <a:ext uri="{FF2B5EF4-FFF2-40B4-BE49-F238E27FC236}">
                <a16:creationId xmlns:a16="http://schemas.microsoft.com/office/drawing/2014/main" id="{6E68A1EA-3401-4B30-AE77-E2D34FD5B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04" t="15860" r="31961" b="26827"/>
          <a:stretch/>
        </p:blipFill>
        <p:spPr bwMode="auto">
          <a:xfrm>
            <a:off x="379380" y="1746318"/>
            <a:ext cx="2393004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7E9AB4-7205-48E4-BFC9-83BDCA124FA3}"/>
              </a:ext>
            </a:extLst>
          </p:cNvPr>
          <p:cNvCxnSpPr>
            <a:cxnSpLocks/>
          </p:cNvCxnSpPr>
          <p:nvPr/>
        </p:nvCxnSpPr>
        <p:spPr>
          <a:xfrm flipV="1">
            <a:off x="1498060" y="2976664"/>
            <a:ext cx="1" cy="644407"/>
          </a:xfrm>
          <a:prstGeom prst="line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3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«Закрытые» системы непригодны</a:t>
            </a:r>
            <a:endParaRPr lang="en-US" b="1" dirty="0">
              <a:solidFill>
                <a:srgbClr val="953735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768" y="6344635"/>
            <a:ext cx="9269465" cy="1670254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8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«Закрытые» системы непригодны для научных исследований</a:t>
            </a:r>
            <a:endParaRPr lang="en-US" sz="2400" b="1" dirty="0">
              <a:solidFill>
                <a:srgbClr val="800000"/>
              </a:solidFill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pic>
        <p:nvPicPr>
          <p:cNvPr id="2" name="Picture 1" descr="550-large_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552" y="1025873"/>
            <a:ext cx="5411896" cy="5411896"/>
          </a:xfrm>
          <a:prstGeom prst="rect">
            <a:avLst/>
          </a:prstGeom>
        </p:spPr>
      </p:pic>
      <p:sp>
        <p:nvSpPr>
          <p:cNvPr id="4" name="&quot;No&quot; Symbol 3"/>
          <p:cNvSpPr/>
          <p:nvPr/>
        </p:nvSpPr>
        <p:spPr>
          <a:xfrm>
            <a:off x="2857500" y="1559823"/>
            <a:ext cx="4572000" cy="4572000"/>
          </a:xfrm>
          <a:prstGeom prst="noSmoking">
            <a:avLst>
              <a:gd name="adj" fmla="val 7272"/>
            </a:avLst>
          </a:prstGeom>
          <a:solidFill>
            <a:srgbClr val="FF0000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ightning Bolt 5"/>
          <p:cNvSpPr/>
          <p:nvPr/>
        </p:nvSpPr>
        <p:spPr>
          <a:xfrm rot="20871017">
            <a:off x="621154" y="2484675"/>
            <a:ext cx="1816398" cy="1849703"/>
          </a:xfrm>
          <a:prstGeom prst="lightningBolt">
            <a:avLst/>
          </a:prstGeom>
          <a:solidFill>
            <a:srgbClr val="FCE985">
              <a:alpha val="72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6846" y="1898745"/>
            <a:ext cx="1382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mbria"/>
                <a:cs typeface="Cambria"/>
              </a:rPr>
              <a:t>Наводки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3170" y="2075493"/>
            <a:ext cx="298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mbria"/>
                <a:cs typeface="Cambria"/>
              </a:rPr>
              <a:t>Неправильный счет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Bent-Up Arrow 10"/>
          <p:cNvSpPr/>
          <p:nvPr/>
        </p:nvSpPr>
        <p:spPr>
          <a:xfrm>
            <a:off x="7619489" y="2650320"/>
            <a:ext cx="1559786" cy="1559824"/>
          </a:xfrm>
          <a:prstGeom prst="bentUpArrow">
            <a:avLst>
              <a:gd name="adj1" fmla="val 19118"/>
              <a:gd name="adj2" fmla="val 25000"/>
              <a:gd name="adj3" fmla="val 25000"/>
            </a:avLst>
          </a:prstGeom>
          <a:solidFill>
            <a:srgbClr val="FCE985">
              <a:alpha val="72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53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sz="3800" b="1" dirty="0">
                <a:solidFill>
                  <a:srgbClr val="953735"/>
                </a:solidFill>
                <a:latin typeface="Century Gothic"/>
                <a:cs typeface="Century Gothic"/>
              </a:rPr>
              <a:t>Детектор нейтронов: упрощеная схема</a:t>
            </a:r>
            <a:endParaRPr lang="en-US" sz="3800" b="1" dirty="0">
              <a:solidFill>
                <a:srgbClr val="953735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AC544B-7D00-4E7A-8C9C-4F4F2DD9C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747962"/>
            <a:ext cx="80010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01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EC8863F5-808F-4029-9978-A778F6B85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12755"/>
            <a:ext cx="7185059" cy="566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Детектор </a:t>
            </a:r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NEUTRON</a:t>
            </a:r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-</a:t>
            </a:r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PRO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6140D2-C51C-404C-8DD4-6DCA174A6573}"/>
              </a:ext>
            </a:extLst>
          </p:cNvPr>
          <p:cNvSpPr/>
          <p:nvPr/>
        </p:nvSpPr>
        <p:spPr>
          <a:xfrm>
            <a:off x="0" y="7354669"/>
            <a:ext cx="1028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http://maximus.energy/index.php/product/neutron-pro/</a:t>
            </a:r>
            <a:endParaRPr lang="en-US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9FBF9035-CF17-4B5D-BE0F-04EBC5F67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5058" y="2590694"/>
            <a:ext cx="2865512" cy="224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D954E09-55A5-41B4-81F6-6EDBE14D5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659" y="5012176"/>
            <a:ext cx="2330311" cy="164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567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Детектор с 12 </a:t>
            </a:r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x 12” </a:t>
            </a:r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счетчиками</a:t>
            </a:r>
            <a:endParaRPr lang="en-US" b="1" dirty="0">
              <a:solidFill>
                <a:srgbClr val="953735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20180602_1353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0241"/>
            <a:ext cx="5093463" cy="5910449"/>
          </a:xfrm>
          <a:prstGeom prst="rect">
            <a:avLst/>
          </a:prstGeom>
        </p:spPr>
      </p:pic>
      <p:pic>
        <p:nvPicPr>
          <p:cNvPr id="4" name="Picture 3" descr="20180602_13534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693" y="2147291"/>
            <a:ext cx="5020957" cy="503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29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Программа </a:t>
            </a:r>
            <a:r>
              <a:rPr lang="en-US" b="1" dirty="0" err="1">
                <a:solidFill>
                  <a:srgbClr val="953735"/>
                </a:solidFill>
                <a:latin typeface="Century Gothic"/>
                <a:cs typeface="Century Gothic"/>
              </a:rPr>
              <a:t>PulseCounter</a:t>
            </a:r>
            <a:endParaRPr lang="en-US" b="1" dirty="0">
              <a:solidFill>
                <a:srgbClr val="953735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C911F1-1554-40A1-A26D-29F7F3F5B2B9}"/>
              </a:ext>
            </a:extLst>
          </p:cNvPr>
          <p:cNvSpPr/>
          <p:nvPr/>
        </p:nvSpPr>
        <p:spPr>
          <a:xfrm>
            <a:off x="2952868" y="7444251"/>
            <a:ext cx="438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http://maximus.energy/index.php/software/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C45DB1C-3F3A-4111-8DAE-38811EFBB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33" t="25775" r="11944" b="17812"/>
          <a:stretch/>
        </p:blipFill>
        <p:spPr bwMode="auto">
          <a:xfrm>
            <a:off x="955742" y="1673157"/>
            <a:ext cx="8375515" cy="528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99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6-02 at 2.12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24" y="1695172"/>
            <a:ext cx="9207201" cy="6076341"/>
          </a:xfrm>
          <a:prstGeom prst="rect">
            <a:avLst/>
          </a:prstGeom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baseline="30000" dirty="0">
                <a:solidFill>
                  <a:srgbClr val="953735"/>
                </a:solidFill>
                <a:latin typeface="Century Gothic"/>
                <a:cs typeface="Century Gothic"/>
              </a:rPr>
              <a:t>3</a:t>
            </a:r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He </a:t>
            </a:r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счетчик: пропорциональный режим</a:t>
            </a:r>
            <a:endParaRPr lang="en-US" b="1" dirty="0">
              <a:solidFill>
                <a:srgbClr val="953735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D2143-FB4F-4F7F-AF8A-2A27D4F011F4}"/>
              </a:ext>
            </a:extLst>
          </p:cNvPr>
          <p:cNvSpPr txBox="1"/>
          <p:nvPr/>
        </p:nvSpPr>
        <p:spPr>
          <a:xfrm>
            <a:off x="1676090" y="2566813"/>
            <a:ext cx="22445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Базовый уровень: 0В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8938FE-3316-4196-A0EA-1664B262F293}"/>
              </a:ext>
            </a:extLst>
          </p:cNvPr>
          <p:cNvSpPr txBox="1"/>
          <p:nvPr/>
        </p:nvSpPr>
        <p:spPr>
          <a:xfrm>
            <a:off x="3443606" y="3246471"/>
            <a:ext cx="28203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Триггерный уровень: -</a:t>
            </a:r>
            <a:r>
              <a:rPr lang="en-US" dirty="0"/>
              <a:t>5</a:t>
            </a:r>
            <a:r>
              <a:rPr lang="ru-RU" dirty="0"/>
              <a:t> мВ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1A856-52A3-4F4D-8E98-4ED4E410BE1A}"/>
              </a:ext>
            </a:extLst>
          </p:cNvPr>
          <p:cNvSpPr txBox="1"/>
          <p:nvPr/>
        </p:nvSpPr>
        <p:spPr>
          <a:xfrm>
            <a:off x="1794425" y="5711522"/>
            <a:ext cx="27568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Время наростания: </a:t>
            </a:r>
            <a:r>
              <a:rPr lang="en-US" dirty="0"/>
              <a:t>1</a:t>
            </a:r>
            <a:r>
              <a:rPr lang="ru-RU" dirty="0"/>
              <a:t>2 мкс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78D52-6BE5-4204-B86F-78ED68EEEE2D}"/>
              </a:ext>
            </a:extLst>
          </p:cNvPr>
          <p:cNvSpPr txBox="1"/>
          <p:nvPr/>
        </p:nvSpPr>
        <p:spPr>
          <a:xfrm>
            <a:off x="6686206" y="4139168"/>
            <a:ext cx="27876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Длина импульса: </a:t>
            </a:r>
            <a:r>
              <a:rPr lang="en-US" dirty="0"/>
              <a:t>~100</a:t>
            </a:r>
            <a:r>
              <a:rPr lang="ru-RU" dirty="0"/>
              <a:t> мкс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652102-39F6-42A3-86AC-E0F7FCD6C195}"/>
              </a:ext>
            </a:extLst>
          </p:cNvPr>
          <p:cNvSpPr txBox="1"/>
          <p:nvPr/>
        </p:nvSpPr>
        <p:spPr>
          <a:xfrm>
            <a:off x="4513648" y="4139168"/>
            <a:ext cx="19422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Амплитуда: </a:t>
            </a:r>
            <a:r>
              <a:rPr lang="en-US" dirty="0"/>
              <a:t>25</a:t>
            </a:r>
            <a:r>
              <a:rPr lang="ru-RU" dirty="0"/>
              <a:t> мВ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54C62E-A1DE-4AB3-B373-2DA396FB9AD6}"/>
              </a:ext>
            </a:extLst>
          </p:cNvPr>
          <p:cNvCxnSpPr/>
          <p:nvPr/>
        </p:nvCxnSpPr>
        <p:spPr>
          <a:xfrm>
            <a:off x="1676090" y="3200400"/>
            <a:ext cx="7797739" cy="0"/>
          </a:xfrm>
          <a:prstGeom prst="line">
            <a:avLst/>
          </a:prstGeom>
          <a:ln w="31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81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Нейтроны классифицируются на: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Быстрые:</a:t>
            </a: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E</a:t>
            </a:r>
            <a:r>
              <a:rPr lang="ru-RU" sz="2900" baseline="-25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к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&gt; 1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МэВ,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Медленные: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E</a:t>
            </a:r>
            <a:r>
              <a:rPr lang="ru-RU" sz="2900" baseline="-25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к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 10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эВ,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Тепловые:</a:t>
            </a: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E</a:t>
            </a:r>
            <a:r>
              <a:rPr lang="ru-RU" sz="2900" baseline="-25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к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 0.025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эВ.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Каждый тип нейтронов требует отдельного метода регистрации.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Нейтронов, как правило, мало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 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необходим статистический анализ!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Нейтронный фон колеблется в широких приеделах: 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необходим статистический анализ!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Вероятность регистрации экспоненциально растёт с уменьшением энергии.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Особенности регистрации нейтронов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3050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6-02 at 2.15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88" y="1565201"/>
            <a:ext cx="8475301" cy="63260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DB036AC-8A8A-4721-8BE0-D0F860A7B1B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287000" cy="1333500"/>
          </a:xfrm>
          <a:prstGeom prst="rect">
            <a:avLst/>
          </a:prstGeo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3781" tIns="46890" rIns="93781" bIns="46890" rtlCol="0" anchor="ctr">
            <a:normAutofit/>
          </a:bodyPr>
          <a:lstStyle>
            <a:lvl1pPr algn="ctr" defTabSz="468904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baseline="30000" dirty="0">
                <a:solidFill>
                  <a:srgbClr val="953735"/>
                </a:solidFill>
                <a:latin typeface="Century Gothic"/>
                <a:cs typeface="Century Gothic"/>
              </a:rPr>
              <a:t>3</a:t>
            </a:r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He </a:t>
            </a:r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счетчик: коронный режим</a:t>
            </a:r>
            <a:endParaRPr lang="en-US" b="1" dirty="0">
              <a:solidFill>
                <a:srgbClr val="953735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C35B4-39BB-4783-907C-6F3D3691F1FC}"/>
              </a:ext>
            </a:extLst>
          </p:cNvPr>
          <p:cNvSpPr txBox="1"/>
          <p:nvPr/>
        </p:nvSpPr>
        <p:spPr>
          <a:xfrm>
            <a:off x="4100174" y="3336906"/>
            <a:ext cx="39162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Триггерный уровень (дескриминатор)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EFA93B-02AB-4D40-B8FD-A592FF395355}"/>
              </a:ext>
            </a:extLst>
          </p:cNvPr>
          <p:cNvCxnSpPr/>
          <p:nvPr/>
        </p:nvCxnSpPr>
        <p:spPr>
          <a:xfrm>
            <a:off x="1955260" y="3706238"/>
            <a:ext cx="6994187" cy="0"/>
          </a:xfrm>
          <a:prstGeom prst="line">
            <a:avLst/>
          </a:prstGeom>
          <a:ln w="158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47699B0-4E62-4B35-B28C-CFC6B8748178}"/>
              </a:ext>
            </a:extLst>
          </p:cNvPr>
          <p:cNvSpPr txBox="1"/>
          <p:nvPr/>
        </p:nvSpPr>
        <p:spPr>
          <a:xfrm>
            <a:off x="4829748" y="2370149"/>
            <a:ext cx="6432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Шум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AE8419-1B27-4543-B563-3583C38F000B}"/>
              </a:ext>
            </a:extLst>
          </p:cNvPr>
          <p:cNvSpPr txBox="1"/>
          <p:nvPr/>
        </p:nvSpPr>
        <p:spPr>
          <a:xfrm>
            <a:off x="3456921" y="4543539"/>
            <a:ext cx="18859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Полезный сигнал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81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Спектр тепловых нейтронов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D75F26E-A180-46D6-93B4-5341082A3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3" y="1523080"/>
            <a:ext cx="8652753" cy="640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F0796-21F0-4BE7-90E1-D1C83B10D362}"/>
              </a:ext>
            </a:extLst>
          </p:cNvPr>
          <p:cNvSpPr txBox="1"/>
          <p:nvPr/>
        </p:nvSpPr>
        <p:spPr>
          <a:xfrm>
            <a:off x="6108970" y="1799617"/>
            <a:ext cx="23632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Тепловой пик, 764 кэВ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84CDA-EB7F-4D7A-A6A6-9F65B5E306C2}"/>
              </a:ext>
            </a:extLst>
          </p:cNvPr>
          <p:cNvSpPr txBox="1"/>
          <p:nvPr/>
        </p:nvSpPr>
        <p:spPr>
          <a:xfrm>
            <a:off x="2253574" y="4334823"/>
            <a:ext cx="3199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Тритиевый континуум, 191 кэВ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61A838-DBCA-4B77-BEE2-75737E0CEA6F}"/>
              </a:ext>
            </a:extLst>
          </p:cNvPr>
          <p:cNvSpPr txBox="1"/>
          <p:nvPr/>
        </p:nvSpPr>
        <p:spPr>
          <a:xfrm>
            <a:off x="3631227" y="3965491"/>
            <a:ext cx="32582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Протонный континуум, 573 кэВ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4748B4-C71C-4F2F-B50F-71AE990E9A3B}"/>
              </a:ext>
            </a:extLst>
          </p:cNvPr>
          <p:cNvSpPr/>
          <p:nvPr/>
        </p:nvSpPr>
        <p:spPr>
          <a:xfrm>
            <a:off x="5642043" y="4723129"/>
            <a:ext cx="8949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67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Отсечка гамма-излучения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070E30-1185-4177-A0F5-5C7F33086DBA}"/>
              </a:ext>
            </a:extLst>
          </p:cNvPr>
          <p:cNvGrpSpPr/>
          <p:nvPr/>
        </p:nvGrpSpPr>
        <p:grpSpPr>
          <a:xfrm>
            <a:off x="726405" y="1480831"/>
            <a:ext cx="8834190" cy="6520168"/>
            <a:chOff x="726405" y="1480831"/>
            <a:chExt cx="8834190" cy="6520168"/>
          </a:xfrm>
        </p:grpSpPr>
        <p:pic>
          <p:nvPicPr>
            <p:cNvPr id="6" name="Picture 5" descr="Spectrum.png">
              <a:extLst>
                <a:ext uri="{FF2B5EF4-FFF2-40B4-BE49-F238E27FC236}">
                  <a16:creationId xmlns:a16="http://schemas.microsoft.com/office/drawing/2014/main" id="{BCE7CF8C-EFF2-41DB-AEEC-B8244B044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405" y="1711664"/>
              <a:ext cx="8834190" cy="628933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141083-93DB-4237-BAB9-6A1766780EF1}"/>
                </a:ext>
              </a:extLst>
            </p:cNvPr>
            <p:cNvSpPr/>
            <p:nvPr/>
          </p:nvSpPr>
          <p:spPr>
            <a:xfrm>
              <a:off x="1822052" y="1987739"/>
              <a:ext cx="676367" cy="509358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34FE63-F8D3-4E9B-AA2D-5DE81DDD814D}"/>
                </a:ext>
              </a:extLst>
            </p:cNvPr>
            <p:cNvSpPr/>
            <p:nvPr/>
          </p:nvSpPr>
          <p:spPr>
            <a:xfrm>
              <a:off x="1822052" y="3533761"/>
              <a:ext cx="6183933" cy="354756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0EA10A-B4D9-4836-A4BE-DE5C08AA4716}"/>
                </a:ext>
              </a:extLst>
            </p:cNvPr>
            <p:cNvSpPr txBox="1"/>
            <p:nvPr/>
          </p:nvSpPr>
          <p:spPr>
            <a:xfrm>
              <a:off x="4099505" y="3072096"/>
              <a:ext cx="15103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Нейтроны</a:t>
              </a:r>
              <a:endParaRPr lang="en-US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C6BD09-062C-45D2-B32A-FB4D17AF8D52}"/>
                </a:ext>
              </a:extLst>
            </p:cNvPr>
            <p:cNvSpPr txBox="1"/>
            <p:nvPr/>
          </p:nvSpPr>
          <p:spPr>
            <a:xfrm>
              <a:off x="1656971" y="1480831"/>
              <a:ext cx="1007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Гамма</a:t>
              </a:r>
              <a:endParaRPr lang="en-US" sz="2400" dirty="0"/>
            </a:p>
          </p:txBody>
        </p:sp>
        <p:sp>
          <p:nvSpPr>
            <p:cNvPr id="12" name="Right Arrow 6">
              <a:extLst>
                <a:ext uri="{FF2B5EF4-FFF2-40B4-BE49-F238E27FC236}">
                  <a16:creationId xmlns:a16="http://schemas.microsoft.com/office/drawing/2014/main" id="{36DD6F23-0690-4031-B635-630667C02F81}"/>
                </a:ext>
              </a:extLst>
            </p:cNvPr>
            <p:cNvSpPr/>
            <p:nvPr/>
          </p:nvSpPr>
          <p:spPr>
            <a:xfrm>
              <a:off x="2498419" y="2615050"/>
              <a:ext cx="698197" cy="22852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D73E6C-F86C-4A12-A248-EA1440E9F329}"/>
                </a:ext>
              </a:extLst>
            </p:cNvPr>
            <p:cNvSpPr txBox="1"/>
            <p:nvPr/>
          </p:nvSpPr>
          <p:spPr>
            <a:xfrm>
              <a:off x="3196616" y="2241099"/>
              <a:ext cx="6306535" cy="830997"/>
            </a:xfrm>
            <a:prstGeom prst="rect">
              <a:avLst/>
            </a:prstGeom>
            <a:solidFill>
              <a:srgbClr val="FCE985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Гамма-пик «наползает» на нейтронный спектр</a:t>
              </a:r>
            </a:p>
            <a:p>
              <a:r>
                <a:rPr lang="ru-RU" sz="2400" dirty="0"/>
                <a:t>по мере увеличения интенсивности излучения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5289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Отсечка гамма-излучения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4" name="Picture 13" descr="Screen Shot 2018-06-02 at 6.51.09 PM.png">
            <a:extLst>
              <a:ext uri="{FF2B5EF4-FFF2-40B4-BE49-F238E27FC236}">
                <a16:creationId xmlns:a16="http://schemas.microsoft.com/office/drawing/2014/main" id="{BB7B21D6-F0DF-4DF9-B14B-89CBDE3A5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4918"/>
            <a:ext cx="10287000" cy="58362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739C1B-250E-4F19-ADF1-150BC5462568}"/>
              </a:ext>
            </a:extLst>
          </p:cNvPr>
          <p:cNvSpPr txBox="1"/>
          <p:nvPr/>
        </p:nvSpPr>
        <p:spPr>
          <a:xfrm>
            <a:off x="984068" y="1712265"/>
            <a:ext cx="8318865" cy="577787"/>
          </a:xfrm>
          <a:prstGeom prst="rect">
            <a:avLst/>
          </a:prstGeom>
          <a:solidFill>
            <a:srgbClr val="FCE985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800000"/>
                </a:solidFill>
                <a:latin typeface="Cambria"/>
                <a:cs typeface="Cambria"/>
              </a:rPr>
              <a:t>Импульсы от гамма излучения</a:t>
            </a:r>
            <a:endParaRPr lang="en-US" sz="2400" b="1" dirty="0">
              <a:solidFill>
                <a:srgbClr val="8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3296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Калибровочные источники</a:t>
            </a:r>
            <a:endParaRPr lang="en-US" b="1" dirty="0">
              <a:solidFill>
                <a:srgbClr val="953735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charset="2"/>
              <a:buChar char="Ø"/>
            </a:pPr>
            <a:r>
              <a:rPr lang="en-US" sz="2900" dirty="0" err="1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Nuclespot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P2042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5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мКи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210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Po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альфа-ионизатор воздуха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  <a:hlinkClick r:id="rId2"/>
              </a:rPr>
              <a:t>www.amstat.com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Добавляем бериллий и получаем источник на несколько тысяч нейтронов в секунду!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Можно использовать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241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Am,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239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Pu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из пожарной сигнализации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Часто используется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252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Cf </a:t>
            </a:r>
            <a:b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</a:b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(требуется лицензия)</a:t>
            </a:r>
          </a:p>
        </p:txBody>
      </p:sp>
      <p:pic>
        <p:nvPicPr>
          <p:cNvPr id="5" name="Picture 4" descr="20180602_153354.jpg">
            <a:extLst>
              <a:ext uri="{FF2B5EF4-FFF2-40B4-BE49-F238E27FC236}">
                <a16:creationId xmlns:a16="http://schemas.microsoft.com/office/drawing/2014/main" id="{4B413A8A-154C-4A65-A3CA-4E0AB9421E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830" y="5315614"/>
            <a:ext cx="4517170" cy="268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06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361" y="1466586"/>
            <a:ext cx="9815639" cy="6534414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850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Пропорциональные счетчики ОЧЕНЬ чувствительны к ЭМ наводкам!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Постоянный шум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даёт ложные пики, как правило в первых каналах спектра; </a:t>
            </a:r>
            <a:r>
              <a:rPr lang="ru-RU" sz="2900" dirty="0"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влияет на скорость счета!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Периодические ЭМ наводки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ru-RU" sz="2900" dirty="0"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влияют на скорость счета!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Гамма излучение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требует грамотной отсечки;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Дрифт напряжения, коэффициента усиления </a:t>
            </a:r>
            <a:r>
              <a:rPr lang="ru-RU" sz="2900" dirty="0"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влияют на скорость счета!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Естественный фон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может колебаться в широких пределах особенно, если снято недостаточно показаний.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Человеческое тело – замедлитель,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ru-RU" sz="2900" dirty="0"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влияет на скорость счета.</a:t>
            </a:r>
            <a:endParaRPr lang="ru-RU" sz="2900" b="1" dirty="0">
              <a:solidFill>
                <a:srgbClr val="C00000"/>
              </a:solidFill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Систематические ошибки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580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Случайные процессы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20EC5-AEE5-4642-8BCF-35C034CDEC22}"/>
              </a:ext>
            </a:extLst>
          </p:cNvPr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Мы имеем дело со случайными процессами. По этой причине мы не можем сделать вывод на  основании 1-2 (т.е. малого числа) измерений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</a:rPr>
              <a:t>Малое число измерений может выдать аболютно любые значения;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</a:rPr>
              <a:t>«Неповторяемые результаты» (скорее всего) суть случайные выборки из случайного процесса.</a:t>
            </a:r>
            <a:endParaRPr lang="ru-RU" dirty="0"/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57350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Статистический анализ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20EC5-AEE5-4642-8BCF-35C034CDEC22}"/>
              </a:ext>
            </a:extLst>
          </p:cNvPr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Измерьте фон: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≥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20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сэмплов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Проведите эксперимент: </a:t>
            </a: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≥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20 сэмплов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Вычислите </a:t>
            </a: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P-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значение</a:t>
            </a: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если значение меньше 5%, то результат принято считать статистически значимым.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Сильно меняющееся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P-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значение говорит о недостаточном размере выборки.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2900" dirty="0"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Нельзя выкидывать «странные» значения!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25618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9FB6C-AD1D-46A0-8B18-67989A5EC0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6774" y="1333501"/>
            <a:ext cx="6393451" cy="666749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Вычисление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P-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значения в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Excel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5114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Примеры статистики</a:t>
            </a:r>
            <a:endParaRPr lang="en-US" b="1" dirty="0">
              <a:solidFill>
                <a:srgbClr val="953735"/>
              </a:solidFill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4149" y="6901174"/>
            <a:ext cx="7458710" cy="830997"/>
          </a:xfrm>
          <a:prstGeom prst="rect">
            <a:avLst/>
          </a:prstGeom>
          <a:solidFill>
            <a:srgbClr val="FCE985"/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mbria"/>
                <a:cs typeface="Cambria"/>
              </a:rPr>
              <a:t>P-</a:t>
            </a:r>
            <a:r>
              <a:rPr lang="ru-RU" sz="2400" dirty="0">
                <a:latin typeface="Cambria"/>
                <a:cs typeface="Cambria"/>
              </a:rPr>
              <a:t>значение</a:t>
            </a:r>
            <a:r>
              <a:rPr lang="en-US" sz="2400" dirty="0">
                <a:latin typeface="Cambria"/>
                <a:cs typeface="Cambria"/>
              </a:rPr>
              <a:t> = 0.0007 !!!</a:t>
            </a:r>
          </a:p>
          <a:p>
            <a:pPr algn="ctr"/>
            <a:r>
              <a:rPr lang="ru-RU" sz="2400" b="1" dirty="0">
                <a:solidFill>
                  <a:srgbClr val="800000"/>
                </a:solidFill>
                <a:latin typeface="Cambria"/>
                <a:cs typeface="Cambria"/>
              </a:rPr>
              <a:t>Интересно! Но количество измерений меньше 30</a:t>
            </a:r>
            <a:endParaRPr lang="en-US" sz="2400" b="1" dirty="0">
              <a:solidFill>
                <a:srgbClr val="800000"/>
              </a:solidFill>
              <a:latin typeface="Cambria"/>
              <a:cs typeface="Cambria"/>
            </a:endParaRPr>
          </a:p>
        </p:txBody>
      </p:sp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3500"/>
            <a:ext cx="10287000" cy="561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1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Сечение поглощения нейтронов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634445-9563-469B-835E-6517E4308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5387" y="1438275"/>
            <a:ext cx="7896225" cy="5124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5CA742-ADC8-4CA3-B6C5-7C42C57CA8A6}"/>
              </a:ext>
            </a:extLst>
          </p:cNvPr>
          <p:cNvSpPr txBox="1"/>
          <p:nvPr/>
        </p:nvSpPr>
        <p:spPr>
          <a:xfrm>
            <a:off x="0" y="6877440"/>
            <a:ext cx="102870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Тепловой нейтрон зарегистрировать в 10 000 раз проще, чем быстрый!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Гелий-3 почти в 10 раз более чувствителен к нейтронам, чем литий-6.</a:t>
            </a:r>
            <a:endParaRPr lang="en-US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76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8383"/>
            <a:ext cx="10287000" cy="63890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Примеры статистики</a:t>
            </a:r>
            <a:endParaRPr lang="en-US" b="1" dirty="0">
              <a:solidFill>
                <a:srgbClr val="953735"/>
              </a:solidFill>
              <a:latin typeface="Century Gothic"/>
              <a:cs typeface="Century Gothic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8678" y="2832161"/>
            <a:ext cx="3626655" cy="13159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2094" y="2360461"/>
            <a:ext cx="42671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Интересно! Но это случайность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92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2428"/>
            <a:ext cx="10287000" cy="635857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Примеры статистики</a:t>
            </a:r>
            <a:endParaRPr lang="en-US" b="1" dirty="0">
              <a:solidFill>
                <a:srgbClr val="953735"/>
              </a:solidFill>
              <a:latin typeface="Century Gothic"/>
              <a:cs typeface="Century Gothic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8606" y="3351124"/>
            <a:ext cx="3626655" cy="13159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2022" y="2879424"/>
            <a:ext cx="61888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Нельзя отбросить меньший счёт как «плохой»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0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Практические советы</a:t>
            </a:r>
            <a:endParaRPr lang="en-US" b="1" dirty="0">
              <a:solidFill>
                <a:srgbClr val="953735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361" y="1466586"/>
            <a:ext cx="9467103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62500" lnSpcReduction="2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Дизайн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Оберните детектор тонким свинцовым листом для экранирования гамма-излучения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Используйте замедлитель (5-10 см высокополекулярного полиэтилена)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Уберите детектор и электронику в металлический корпус для устранения ЭМ помех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Предусмотрите питание от батареи для устранения наводок по земле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Записывайте сигнал с детектора для последующей верификации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Калбировка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Убедитесь, что детектор реагирует на калибровочный источник (например, 5 мКи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Po-Be)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Убедитесь, что детектор не реагирует на тестовый гамма источник (например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10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мкКи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137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Cs)</a:t>
            </a:r>
          </a:p>
        </p:txBody>
      </p:sp>
    </p:spTree>
    <p:extLst>
      <p:ext uri="{BB962C8B-B14F-4D97-AF65-F5344CB8AC3E}">
        <p14:creationId xmlns:p14="http://schemas.microsoft.com/office/powerpoint/2010/main" val="543875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Практические советы</a:t>
            </a:r>
            <a:endParaRPr lang="en-US" b="1" dirty="0">
              <a:solidFill>
                <a:srgbClr val="953735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361" y="1466586"/>
            <a:ext cx="9467103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62500" lnSpcReduction="2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Эксперимент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Установите детектор максимально близко к источнику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Предусмотрите гамма детектор для слежения за гамма и рентгеновским фоном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Статистика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Резулярно измеряйте фон (не менее 20 замеров за раз)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Снимите не менее 20 показаний за эксперирмент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Вычислите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-значение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Достоверность статистики будет улучшатся с ростом числа измерений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Алтьтернативная методика (вторичное подтверждение)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Используйте пузырьковый детектор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Если поток нейтронов велик, используйте активацию индия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19039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Полезные Ресурасы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20EC5-AEE5-4642-8BCF-35C034CDEC22}"/>
              </a:ext>
            </a:extLst>
          </p:cNvPr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hlinkClick r:id="rId2"/>
              </a:rPr>
              <a:t>http://maximus.energy/index.php/product/neutron-pro/</a:t>
            </a:r>
            <a:endParaRPr lang="en-US" sz="3200" dirty="0"/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hlinkClick r:id="rId3"/>
              </a:rPr>
              <a:t>http://bubbletech.ca/product_type/bubble-detector-products/</a:t>
            </a:r>
            <a:endParaRPr lang="en-US" sz="3200" dirty="0"/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hlinkClick r:id="rId4"/>
              </a:rPr>
              <a:t>https://amstat.com/esd-ionizer/nuclespot-alpha-ionizer/</a:t>
            </a:r>
            <a:endParaRPr lang="en-US" sz="3200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9750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dpe Plastic Welding Polyethylene Plate - Buy Polyethylene Plate ...">
            <a:extLst>
              <a:ext uri="{FF2B5EF4-FFF2-40B4-BE49-F238E27FC236}">
                <a16:creationId xmlns:a16="http://schemas.microsoft.com/office/drawing/2014/main" id="{779F691F-1A60-404B-A3D1-E1955E7A6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1488" y="1333500"/>
            <a:ext cx="3655512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Замедлители нейтронов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79CEB9-8ABA-47AA-BD03-13F298193634}"/>
              </a:ext>
            </a:extLst>
          </p:cNvPr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700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b="1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Водород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вода, масло, органика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b="1" dirty="0">
                <a:solidFill>
                  <a:srgbClr val="C00000"/>
                </a:solidFill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высокомолекулярный полиэтилен высокой плотности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Cambria" panose="02040503050406030204" pitchFamily="18" charset="0"/>
              <a:buChar char="–"/>
            </a:pPr>
            <a:r>
              <a:rPr lang="ru-RU" sz="2900" dirty="0">
                <a:solidFill>
                  <a:srgbClr val="C00000"/>
                </a:solidFill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поглощает тепловые нейтроны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b="1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Дейтерий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тяжёлая вода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Cambria" panose="02040503050406030204" pitchFamily="18" charset="0"/>
              <a:buChar char="–"/>
            </a:pPr>
            <a:r>
              <a:rPr lang="ru-RU" sz="2900" dirty="0">
                <a:solidFill>
                  <a:srgbClr val="C00000"/>
                </a:solidFill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дорогой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b="1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Графит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должен быть очищен от примесей бора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b="1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Бериллий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Cambria" panose="02040503050406030204" pitchFamily="18" charset="0"/>
              <a:buChar char="–"/>
            </a:pPr>
            <a:r>
              <a:rPr lang="ru-RU" sz="2900" dirty="0">
                <a:solidFill>
                  <a:srgbClr val="C00000"/>
                </a:solidFill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дорогой, пыль высоко токсична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ru-RU" sz="2900" dirty="0">
              <a:effectLst>
                <a:glow rad="127000">
                  <a:schemeClr val="bg1">
                    <a:alpha val="93000"/>
                  </a:schemeClr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 rad="127000">
                  <a:schemeClr val="bg1">
                    <a:alpha val="93000"/>
                  </a:schemeClr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1024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Позиционирование замедлителя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78A60D-A72C-44AB-968E-9057DDFE2879}"/>
              </a:ext>
            </a:extLst>
          </p:cNvPr>
          <p:cNvGrpSpPr/>
          <p:nvPr/>
        </p:nvGrpSpPr>
        <p:grpSpPr>
          <a:xfrm>
            <a:off x="1225683" y="2079786"/>
            <a:ext cx="2976664" cy="2247090"/>
            <a:chOff x="3655168" y="1643974"/>
            <a:chExt cx="2976664" cy="2247090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234D951B-50DA-4E23-ACAD-87B37D992E72}"/>
                </a:ext>
              </a:extLst>
            </p:cNvPr>
            <p:cNvSpPr/>
            <p:nvPr/>
          </p:nvSpPr>
          <p:spPr>
            <a:xfrm>
              <a:off x="3655168" y="1643974"/>
              <a:ext cx="2976664" cy="2247090"/>
            </a:xfrm>
            <a:prstGeom prst="fram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  <a:p>
              <a:pPr algn="ctr"/>
              <a:r>
                <a:rPr lang="ru-RU" dirty="0">
                  <a:solidFill>
                    <a:schemeClr val="tx1"/>
                  </a:solidFill>
                </a:rPr>
                <a:t>Замедлитель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Explosion: 8 Points 3">
              <a:extLst>
                <a:ext uri="{FF2B5EF4-FFF2-40B4-BE49-F238E27FC236}">
                  <a16:creationId xmlns:a16="http://schemas.microsoft.com/office/drawing/2014/main" id="{9B44511F-D99C-4024-AE94-EC4DF4669404}"/>
                </a:ext>
              </a:extLst>
            </p:cNvPr>
            <p:cNvSpPr/>
            <p:nvPr/>
          </p:nvSpPr>
          <p:spPr>
            <a:xfrm>
              <a:off x="3888630" y="1939406"/>
              <a:ext cx="2587558" cy="1247666"/>
            </a:xfrm>
            <a:prstGeom prst="irregularSeal1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Компактный</a:t>
              </a:r>
            </a:p>
            <a:p>
              <a:pPr algn="ctr"/>
              <a:r>
                <a:rPr lang="ru-RU" dirty="0"/>
                <a:t>Источник</a:t>
              </a:r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CA6BAF-5AC0-4B27-97FF-1C13561D48E6}"/>
                </a:ext>
              </a:extLst>
            </p:cNvPr>
            <p:cNvSpPr/>
            <p:nvPr/>
          </p:nvSpPr>
          <p:spPr>
            <a:xfrm>
              <a:off x="3966452" y="3094643"/>
              <a:ext cx="2354094" cy="4954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Детектор</a:t>
              </a:r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49579A-935D-4D67-92F4-8337C616BCAD}"/>
              </a:ext>
            </a:extLst>
          </p:cNvPr>
          <p:cNvGrpSpPr/>
          <p:nvPr/>
        </p:nvGrpSpPr>
        <p:grpSpPr>
          <a:xfrm>
            <a:off x="6084655" y="1375794"/>
            <a:ext cx="3137982" cy="2951082"/>
            <a:chOff x="3651924" y="4234057"/>
            <a:chExt cx="3137982" cy="2951082"/>
          </a:xfrm>
        </p:grpSpPr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849C49B6-4C58-44CE-B255-A085EB351AFD}"/>
                </a:ext>
              </a:extLst>
            </p:cNvPr>
            <p:cNvSpPr/>
            <p:nvPr/>
          </p:nvSpPr>
          <p:spPr>
            <a:xfrm>
              <a:off x="3655168" y="6087629"/>
              <a:ext cx="2976664" cy="1097510"/>
            </a:xfrm>
            <a:prstGeom prst="frame">
              <a:avLst>
                <a:gd name="adj1" fmla="val 27568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  <a:p>
              <a:pPr algn="ctr"/>
              <a:r>
                <a:rPr lang="ru-RU" dirty="0">
                  <a:solidFill>
                    <a:schemeClr val="tx1"/>
                  </a:solidFill>
                </a:rPr>
                <a:t>Замедлитель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Explosion: 8 Points 12">
              <a:extLst>
                <a:ext uri="{FF2B5EF4-FFF2-40B4-BE49-F238E27FC236}">
                  <a16:creationId xmlns:a16="http://schemas.microsoft.com/office/drawing/2014/main" id="{8DD637A8-3745-49B7-9E4E-E3F77D820FC1}"/>
                </a:ext>
              </a:extLst>
            </p:cNvPr>
            <p:cNvSpPr/>
            <p:nvPr/>
          </p:nvSpPr>
          <p:spPr>
            <a:xfrm>
              <a:off x="3651924" y="4234057"/>
              <a:ext cx="3137982" cy="2247090"/>
            </a:xfrm>
            <a:prstGeom prst="irregularSeal1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Протяжённый</a:t>
              </a:r>
            </a:p>
            <a:p>
              <a:pPr algn="ctr"/>
              <a:r>
                <a:rPr lang="ru-RU" dirty="0"/>
                <a:t>Источник</a:t>
              </a:r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32F128-E26B-463D-96FE-D42E44C16525}"/>
                </a:ext>
              </a:extLst>
            </p:cNvPr>
            <p:cNvSpPr/>
            <p:nvPr/>
          </p:nvSpPr>
          <p:spPr>
            <a:xfrm>
              <a:off x="3966452" y="6388718"/>
              <a:ext cx="2354094" cy="4954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Детектор</a:t>
              </a:r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D0CCBBA-D5F2-4A8E-9EF7-39A56732699A}"/>
              </a:ext>
            </a:extLst>
          </p:cNvPr>
          <p:cNvSpPr txBox="1"/>
          <p:nvPr/>
        </p:nvSpPr>
        <p:spPr>
          <a:xfrm>
            <a:off x="607549" y="5073162"/>
            <a:ext cx="9269465" cy="2312229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70000" lnSpcReduction="20000"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b="1" dirty="0">
                <a:solidFill>
                  <a:srgbClr val="C00000"/>
                </a:solidFill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Толщина замедлителя зависит от энергии нейтронов!</a:t>
            </a:r>
          </a:p>
          <a:p>
            <a:pPr marL="926104" lvl="1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b="1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Быстрые нейтроны: 5-10 см </a:t>
            </a:r>
            <a:r>
              <a:rPr lang="ru-RU" sz="29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высокомолекулярного полиэтилена</a:t>
            </a:r>
          </a:p>
          <a:p>
            <a:pPr marL="926104" lvl="1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b="1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Тепловые нейтроны:</a:t>
            </a:r>
            <a:r>
              <a:rPr lang="ru-RU" sz="29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 замедлитель не нужен! </a:t>
            </a:r>
            <a:r>
              <a:rPr lang="ru-RU" sz="2900" dirty="0">
                <a:solidFill>
                  <a:srgbClr val="C00000"/>
                </a:solidFill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Он их поглотит</a:t>
            </a:r>
          </a:p>
          <a:p>
            <a:pPr marL="926104" lvl="1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b="1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Холодные нейтроны:</a:t>
            </a:r>
            <a:r>
              <a:rPr lang="ru-RU" sz="29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 будут поглощены даже воздухом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dirty="0">
              <a:effectLst>
                <a:glow rad="127000">
                  <a:schemeClr val="bg1">
                    <a:alpha val="93000"/>
                  </a:schemeClr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2270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925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Тепловых нейтронов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Пропорциональные</a:t>
            </a: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3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He,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10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BF</a:t>
            </a:r>
            <a:r>
              <a:rPr lang="en-US" sz="2900" baseline="-25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3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10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B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Коронные: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мощный сигнал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Быстрых нейтронов</a:t>
            </a: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4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He, CH</a:t>
            </a:r>
            <a:r>
              <a:rPr lang="en-US" sz="2900" baseline="-25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4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жидкостные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Синтилляторные</a:t>
            </a: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на базе</a:t>
            </a:r>
            <a:r>
              <a:rPr lang="ru-RU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6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Li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стекла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 NaI(Tl + Li)</a:t>
            </a:r>
            <a:endParaRPr lang="en-US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Пузырьковые</a:t>
            </a:r>
            <a:endParaRPr lang="en-US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Трэковые: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CR39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Полупроводниковые: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6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LiF</a:t>
            </a:r>
            <a:r>
              <a:rPr lang="en-US" sz="2900" baseline="-25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6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10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B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на кремниевом диоде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Типы детекторов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342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roducts - Global Nucleonics">
            <a:extLst>
              <a:ext uri="{FF2B5EF4-FFF2-40B4-BE49-F238E27FC236}">
                <a16:creationId xmlns:a16="http://schemas.microsoft.com/office/drawing/2014/main" id="{5627CBD7-0C48-4893-8CD0-85C2A1790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971" y="1151310"/>
            <a:ext cx="4178030" cy="41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Пропорциональные 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3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He / 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10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BF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3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 / 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10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B</a:t>
            </a:r>
            <a:endParaRPr lang="en-US" b="1" baseline="-25000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F3F8C-6310-4505-8465-6FEDE2E9672C}"/>
              </a:ext>
            </a:extLst>
          </p:cNvPr>
          <p:cNvSpPr txBox="1"/>
          <p:nvPr/>
        </p:nvSpPr>
        <p:spPr>
          <a:xfrm>
            <a:off x="508766" y="4873557"/>
            <a:ext cx="9269465" cy="2918633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Высочайшая чувствительность к нейтронам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Чувствуют электромагнитные помехи*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Чувствуют ренгеновское и гамма-излучение**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СНМ-18, СИ-19Н отличны для исследований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pic>
        <p:nvPicPr>
          <p:cNvPr id="5122" name="Picture 2" descr="SNM-17 Helium-3 Neutron Detector – Maximus Energy">
            <a:extLst>
              <a:ext uri="{FF2B5EF4-FFF2-40B4-BE49-F238E27FC236}">
                <a16:creationId xmlns:a16="http://schemas.microsoft.com/office/drawing/2014/main" id="{DBEB3A50-F095-463C-B15E-A24915C85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299" y="2730208"/>
            <a:ext cx="5817140" cy="79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332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organic Scintillator Detectors - CAEN SyS">
            <a:extLst>
              <a:ext uri="{FF2B5EF4-FFF2-40B4-BE49-F238E27FC236}">
                <a16:creationId xmlns:a16="http://schemas.microsoft.com/office/drawing/2014/main" id="{60390EC8-B440-4C06-94DB-F93243123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317" y="1333500"/>
            <a:ext cx="3876362" cy="35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C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интилляционные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 / 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6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F3F8C-6310-4505-8465-6FEDE2E9672C}"/>
              </a:ext>
            </a:extLst>
          </p:cNvPr>
          <p:cNvSpPr txBox="1"/>
          <p:nvPr/>
        </p:nvSpPr>
        <p:spPr>
          <a:xfrm>
            <a:off x="508766" y="4873557"/>
            <a:ext cx="9269465" cy="2918633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Выская чувствительность к нейтронам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Чувствуют электромагнитные помехи*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Чувствуют ренгеновское и гамма-излучение**</a:t>
            </a:r>
            <a:endParaRPr lang="en-US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51971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BDS - Bubble Detector Spectrometer | Bubble Technology Industries Inc.">
            <a:extLst>
              <a:ext uri="{FF2B5EF4-FFF2-40B4-BE49-F238E27FC236}">
                <a16:creationId xmlns:a16="http://schemas.microsoft.com/office/drawing/2014/main" id="{21D0903D-27BB-496D-9795-9A5552469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0358" y="1333500"/>
            <a:ext cx="4876800" cy="266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22B95BE8-383A-4EB9-8D96-EDC6A99C3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07158" y="1333499"/>
            <a:ext cx="1085681" cy="266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Пузырьковые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детекторы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F3F8C-6310-4505-8465-6FEDE2E9672C}"/>
              </a:ext>
            </a:extLst>
          </p:cNvPr>
          <p:cNvSpPr txBox="1"/>
          <p:nvPr/>
        </p:nvSpPr>
        <p:spPr>
          <a:xfrm>
            <a:off x="508766" y="4003997"/>
            <a:ext cx="9269465" cy="3997004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62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Производятся фирмой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Bubble Technology Industries (BTI)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 Канада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Модификации под каждый диапазон энергий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Cambria" panose="02040503050406030204" pitchFamily="18" charset="0"/>
              <a:buChar char="+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Не чувствительны к электромагнитным помехам, рентгеновскому и гамма-излучению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Cambria" panose="02040503050406030204" pitchFamily="18" charset="0"/>
              <a:buChar char="+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Дешёвые: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~$300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за штуку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Cambria" panose="02040503050406030204" pitchFamily="18" charset="0"/>
              <a:buChar char="–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Низкая чувствительность к нейтронам (в тысячи раз ниже, чем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3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He)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Cambria" panose="02040503050406030204" pitchFamily="18" charset="0"/>
              <a:buChar char="–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Срок годности 1-2 года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Cambria" panose="02040503050406030204" pitchFamily="18" charset="0"/>
              <a:buChar char="–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Чувствительны к нагреву, ударам и вибрации (появляются пузырьки)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91610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6581</TotalTime>
  <Words>1115</Words>
  <Application>Microsoft Office PowerPoint</Application>
  <PresentationFormat>Custom</PresentationFormat>
  <Paragraphs>199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</vt:lpstr>
      <vt:lpstr>Century Gothic</vt:lpstr>
      <vt:lpstr>Wingdings</vt:lpstr>
      <vt:lpstr>Office Theme</vt:lpstr>
      <vt:lpstr>Нейтронное излучение: практика точных измерений       Максим Фомичёв-Замилов, к.т.н. Maximus Energy Corporation founder@maximus.energy www.maximus.energy</vt:lpstr>
      <vt:lpstr>Особенности регистрации нейтронов</vt:lpstr>
      <vt:lpstr>Сечение поглощения нейтронов</vt:lpstr>
      <vt:lpstr>Замедлители нейтронов</vt:lpstr>
      <vt:lpstr>Позиционирование замедлителя</vt:lpstr>
      <vt:lpstr>Типы детекторов</vt:lpstr>
      <vt:lpstr>Пропорциональные 3He / 10BF3 / 10B</vt:lpstr>
      <vt:lpstr>Cинтилляционные / 6Li</vt:lpstr>
      <vt:lpstr>Пузырьковые детекторы</vt:lpstr>
      <vt:lpstr>CR39</vt:lpstr>
      <vt:lpstr>Нейтронная активация</vt:lpstr>
      <vt:lpstr>Пропорциональные счетчики</vt:lpstr>
      <vt:lpstr>Счетчик нейтронов: общая схема</vt:lpstr>
      <vt:lpstr>«Закрытые» системы непригодны</vt:lpstr>
      <vt:lpstr>Детектор нейтронов: упрощеная схема</vt:lpstr>
      <vt:lpstr>Детектор NEUTRON-PRO</vt:lpstr>
      <vt:lpstr>Детектор с 12 x 12” счетчиками</vt:lpstr>
      <vt:lpstr>Программа PulseCounter</vt:lpstr>
      <vt:lpstr>3He счетчик: пропорциональный режим</vt:lpstr>
      <vt:lpstr>PowerPoint Presentation</vt:lpstr>
      <vt:lpstr>Спектр тепловых нейтронов</vt:lpstr>
      <vt:lpstr>Отсечка гамма-излучения</vt:lpstr>
      <vt:lpstr>Отсечка гамма-излучения</vt:lpstr>
      <vt:lpstr>Калибровочные источники</vt:lpstr>
      <vt:lpstr>Систематические ошибки</vt:lpstr>
      <vt:lpstr>Случайные процессы</vt:lpstr>
      <vt:lpstr>Статистический анализ</vt:lpstr>
      <vt:lpstr>Вычисление P-значения в Excel</vt:lpstr>
      <vt:lpstr>Примеры статистики</vt:lpstr>
      <vt:lpstr>Примеры статистики</vt:lpstr>
      <vt:lpstr>Примеры статистики</vt:lpstr>
      <vt:lpstr>Практические советы</vt:lpstr>
      <vt:lpstr>Практические советы</vt:lpstr>
      <vt:lpstr>Полезные Ресурасы</vt:lpstr>
    </vt:vector>
  </TitlesOfParts>
  <Manager/>
  <Company>Infinite Energy Corporation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Thorium Battery</dc:title>
  <dc:subject>Powerplant in your pocket</dc:subject>
  <dc:creator>Max Fomitchev-Zamilov</dc:creator>
  <cp:keywords/>
  <dc:description/>
  <cp:lastModifiedBy>Max I. Fomitchev-Zamilov</cp:lastModifiedBy>
  <cp:revision>719</cp:revision>
  <cp:lastPrinted>2015-06-10T20:20:26Z</cp:lastPrinted>
  <dcterms:created xsi:type="dcterms:W3CDTF">2015-02-27T00:14:06Z</dcterms:created>
  <dcterms:modified xsi:type="dcterms:W3CDTF">2020-06-10T15:33:09Z</dcterms:modified>
  <cp:category/>
</cp:coreProperties>
</file>