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24" r:id="rId3"/>
    <p:sldId id="325" r:id="rId4"/>
    <p:sldId id="327" r:id="rId5"/>
    <p:sldId id="326" r:id="rId6"/>
    <p:sldId id="309" r:id="rId7"/>
    <p:sldId id="318" r:id="rId8"/>
    <p:sldId id="319" r:id="rId9"/>
    <p:sldId id="321" r:id="rId10"/>
    <p:sldId id="320" r:id="rId11"/>
    <p:sldId id="331" r:id="rId12"/>
    <p:sldId id="293" r:id="rId13"/>
    <p:sldId id="299" r:id="rId14"/>
    <p:sldId id="334" r:id="rId15"/>
    <p:sldId id="300" r:id="rId16"/>
    <p:sldId id="272" r:id="rId17"/>
    <p:sldId id="271" r:id="rId18"/>
    <p:sldId id="282" r:id="rId19"/>
    <p:sldId id="273" r:id="rId20"/>
    <p:sldId id="277" r:id="rId21"/>
    <p:sldId id="302" r:id="rId22"/>
    <p:sldId id="328" r:id="rId23"/>
    <p:sldId id="329" r:id="rId24"/>
    <p:sldId id="280" r:id="rId25"/>
    <p:sldId id="303" r:id="rId26"/>
    <p:sldId id="335" r:id="rId27"/>
    <p:sldId id="336" r:id="rId28"/>
    <p:sldId id="337" r:id="rId29"/>
    <p:sldId id="333" r:id="rId30"/>
    <p:sldId id="286" r:id="rId31"/>
    <p:sldId id="287" r:id="rId32"/>
    <p:sldId id="295" r:id="rId33"/>
    <p:sldId id="332" r:id="rId34"/>
    <p:sldId id="323" r:id="rId35"/>
  </p:sldIdLst>
  <p:sldSz cx="10287000" cy="8001000"/>
  <p:notesSz cx="6858000" cy="9144000"/>
  <p:defaultTextStyle>
    <a:defPPr>
      <a:defRPr lang="en-US"/>
    </a:defPPr>
    <a:lvl1pPr marL="0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8904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7809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06713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75617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44522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13426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82330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51235" algn="l" defTabSz="4689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B922A"/>
    <a:srgbClr val="269A37"/>
    <a:srgbClr val="F1B009"/>
    <a:srgbClr val="FF8000"/>
    <a:srgbClr val="939393"/>
    <a:srgbClr val="870E0E"/>
    <a:srgbClr val="FCE985"/>
    <a:srgbClr val="B00111"/>
    <a:srgbClr val="10316B"/>
    <a:srgbClr val="117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343" autoAdjust="0"/>
  </p:normalViewPr>
  <p:slideViewPr>
    <p:cSldViewPr snapToGrid="0" snapToObjects="1">
      <p:cViewPr varScale="1">
        <p:scale>
          <a:sx n="98" d="100"/>
          <a:sy n="98" d="100"/>
        </p:scale>
        <p:origin x="1602" y="96"/>
      </p:cViewPr>
      <p:guideLst>
        <p:guide orient="horz" pos="252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ED017-67EE-CC46-A3EC-28221234CC6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16522-0655-0C45-8076-FEC58986F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9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904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7809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6713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5617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4522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3426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2330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1235" algn="l" defTabSz="4689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485498"/>
            <a:ext cx="8743950" cy="1715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533900"/>
            <a:ext cx="7200900" cy="2044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6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3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1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7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320413"/>
            <a:ext cx="2314575" cy="68267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20413"/>
            <a:ext cx="6772275" cy="68267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5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2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5141385"/>
            <a:ext cx="8743950" cy="1589088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3391166"/>
            <a:ext cx="8743950" cy="1750218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689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78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67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5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4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3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2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1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7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66903"/>
            <a:ext cx="4543425" cy="528029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866903"/>
            <a:ext cx="4543425" cy="528029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0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790966"/>
            <a:ext cx="4545212" cy="74638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8904" indent="0">
              <a:buNone/>
              <a:defRPr sz="2100" b="1"/>
            </a:lvl2pPr>
            <a:lvl3pPr marL="937809" indent="0">
              <a:buNone/>
              <a:defRPr sz="1800" b="1"/>
            </a:lvl3pPr>
            <a:lvl4pPr marL="1406713" indent="0">
              <a:buNone/>
              <a:defRPr sz="1600" b="1"/>
            </a:lvl4pPr>
            <a:lvl5pPr marL="1875617" indent="0">
              <a:buNone/>
              <a:defRPr sz="1600" b="1"/>
            </a:lvl5pPr>
            <a:lvl6pPr marL="2344522" indent="0">
              <a:buNone/>
              <a:defRPr sz="1600" b="1"/>
            </a:lvl6pPr>
            <a:lvl7pPr marL="2813426" indent="0">
              <a:buNone/>
              <a:defRPr sz="1600" b="1"/>
            </a:lvl7pPr>
            <a:lvl8pPr marL="3282330" indent="0">
              <a:buNone/>
              <a:defRPr sz="1600" b="1"/>
            </a:lvl8pPr>
            <a:lvl9pPr marL="3751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537355"/>
            <a:ext cx="4545212" cy="460983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790966"/>
            <a:ext cx="4546997" cy="746389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8904" indent="0">
              <a:buNone/>
              <a:defRPr sz="2100" b="1"/>
            </a:lvl2pPr>
            <a:lvl3pPr marL="937809" indent="0">
              <a:buNone/>
              <a:defRPr sz="1800" b="1"/>
            </a:lvl3pPr>
            <a:lvl4pPr marL="1406713" indent="0">
              <a:buNone/>
              <a:defRPr sz="1600" b="1"/>
            </a:lvl4pPr>
            <a:lvl5pPr marL="1875617" indent="0">
              <a:buNone/>
              <a:defRPr sz="1600" b="1"/>
            </a:lvl5pPr>
            <a:lvl6pPr marL="2344522" indent="0">
              <a:buNone/>
              <a:defRPr sz="1600" b="1"/>
            </a:lvl6pPr>
            <a:lvl7pPr marL="2813426" indent="0">
              <a:buNone/>
              <a:defRPr sz="1600" b="1"/>
            </a:lvl7pPr>
            <a:lvl8pPr marL="3282330" indent="0">
              <a:buNone/>
              <a:defRPr sz="1600" b="1"/>
            </a:lvl8pPr>
            <a:lvl9pPr marL="3751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537355"/>
            <a:ext cx="4546997" cy="460983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7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4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6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18559"/>
            <a:ext cx="3384352" cy="135572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3" y="318560"/>
            <a:ext cx="5750719" cy="6828632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674285"/>
            <a:ext cx="3384352" cy="5472907"/>
          </a:xfrm>
        </p:spPr>
        <p:txBody>
          <a:bodyPr/>
          <a:lstStyle>
            <a:lvl1pPr marL="0" indent="0">
              <a:buNone/>
              <a:defRPr sz="1400"/>
            </a:lvl1pPr>
            <a:lvl2pPr marL="468904" indent="0">
              <a:buNone/>
              <a:defRPr sz="1200"/>
            </a:lvl2pPr>
            <a:lvl3pPr marL="937809" indent="0">
              <a:buNone/>
              <a:defRPr sz="1000"/>
            </a:lvl3pPr>
            <a:lvl4pPr marL="1406713" indent="0">
              <a:buNone/>
              <a:defRPr sz="900"/>
            </a:lvl4pPr>
            <a:lvl5pPr marL="1875617" indent="0">
              <a:buNone/>
              <a:defRPr sz="900"/>
            </a:lvl5pPr>
            <a:lvl6pPr marL="2344522" indent="0">
              <a:buNone/>
              <a:defRPr sz="900"/>
            </a:lvl6pPr>
            <a:lvl7pPr marL="2813426" indent="0">
              <a:buNone/>
              <a:defRPr sz="900"/>
            </a:lvl7pPr>
            <a:lvl8pPr marL="3282330" indent="0">
              <a:buNone/>
              <a:defRPr sz="900"/>
            </a:lvl8pPr>
            <a:lvl9pPr marL="3751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2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5600701"/>
            <a:ext cx="6172200" cy="66119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714904"/>
            <a:ext cx="6172200" cy="4800600"/>
          </a:xfrm>
        </p:spPr>
        <p:txBody>
          <a:bodyPr/>
          <a:lstStyle>
            <a:lvl1pPr marL="0" indent="0">
              <a:buNone/>
              <a:defRPr sz="3300"/>
            </a:lvl1pPr>
            <a:lvl2pPr marL="468904" indent="0">
              <a:buNone/>
              <a:defRPr sz="2900"/>
            </a:lvl2pPr>
            <a:lvl3pPr marL="937809" indent="0">
              <a:buNone/>
              <a:defRPr sz="2500"/>
            </a:lvl3pPr>
            <a:lvl4pPr marL="1406713" indent="0">
              <a:buNone/>
              <a:defRPr sz="2100"/>
            </a:lvl4pPr>
            <a:lvl5pPr marL="1875617" indent="0">
              <a:buNone/>
              <a:defRPr sz="2100"/>
            </a:lvl5pPr>
            <a:lvl6pPr marL="2344522" indent="0">
              <a:buNone/>
              <a:defRPr sz="2100"/>
            </a:lvl6pPr>
            <a:lvl7pPr marL="2813426" indent="0">
              <a:buNone/>
              <a:defRPr sz="2100"/>
            </a:lvl7pPr>
            <a:lvl8pPr marL="3282330" indent="0">
              <a:buNone/>
              <a:defRPr sz="2100"/>
            </a:lvl8pPr>
            <a:lvl9pPr marL="3751235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6261895"/>
            <a:ext cx="6172200" cy="939006"/>
          </a:xfrm>
        </p:spPr>
        <p:txBody>
          <a:bodyPr/>
          <a:lstStyle>
            <a:lvl1pPr marL="0" indent="0">
              <a:buNone/>
              <a:defRPr sz="1400"/>
            </a:lvl1pPr>
            <a:lvl2pPr marL="468904" indent="0">
              <a:buNone/>
              <a:defRPr sz="1200"/>
            </a:lvl2pPr>
            <a:lvl3pPr marL="937809" indent="0">
              <a:buNone/>
              <a:defRPr sz="1000"/>
            </a:lvl3pPr>
            <a:lvl4pPr marL="1406713" indent="0">
              <a:buNone/>
              <a:defRPr sz="900"/>
            </a:lvl4pPr>
            <a:lvl5pPr marL="1875617" indent="0">
              <a:buNone/>
              <a:defRPr sz="900"/>
            </a:lvl5pPr>
            <a:lvl6pPr marL="2344522" indent="0">
              <a:buNone/>
              <a:defRPr sz="900"/>
            </a:lvl6pPr>
            <a:lvl7pPr marL="2813426" indent="0">
              <a:buNone/>
              <a:defRPr sz="900"/>
            </a:lvl7pPr>
            <a:lvl8pPr marL="3282330" indent="0">
              <a:buNone/>
              <a:defRPr sz="900"/>
            </a:lvl8pPr>
            <a:lvl9pPr marL="3751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9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320411"/>
            <a:ext cx="9258300" cy="1333500"/>
          </a:xfrm>
          <a:prstGeom prst="rect">
            <a:avLst/>
          </a:prstGeom>
        </p:spPr>
        <p:txBody>
          <a:bodyPr vert="horz" lIns="93781" tIns="46890" rIns="93781" bIns="468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866903"/>
            <a:ext cx="9258300" cy="5280290"/>
          </a:xfrm>
          <a:prstGeom prst="rect">
            <a:avLst/>
          </a:prstGeom>
        </p:spPr>
        <p:txBody>
          <a:bodyPr vert="horz" lIns="93781" tIns="46890" rIns="93781" bIns="468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7415743"/>
            <a:ext cx="2400300" cy="425979"/>
          </a:xfrm>
          <a:prstGeom prst="rect">
            <a:avLst/>
          </a:prstGeom>
        </p:spPr>
        <p:txBody>
          <a:bodyPr vert="horz" lIns="93781" tIns="46890" rIns="93781" bIns="468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C018-74E0-7341-A3C0-2188EE0B8DFE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7415743"/>
            <a:ext cx="3257550" cy="425979"/>
          </a:xfrm>
          <a:prstGeom prst="rect">
            <a:avLst/>
          </a:prstGeom>
        </p:spPr>
        <p:txBody>
          <a:bodyPr vert="horz" lIns="93781" tIns="46890" rIns="93781" bIns="468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7415743"/>
            <a:ext cx="2400300" cy="425979"/>
          </a:xfrm>
          <a:prstGeom prst="rect">
            <a:avLst/>
          </a:prstGeom>
        </p:spPr>
        <p:txBody>
          <a:bodyPr vert="horz" lIns="93781" tIns="46890" rIns="93781" bIns="468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4EA8C-05AE-984B-A2AE-CD7C413EF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7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8904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678" indent="-351678" algn="l" defTabSz="468904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70" indent="-293065" algn="l" defTabSz="468904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indent="-234452" algn="l" defTabSz="468904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1165" indent="-234452" algn="l" defTabSz="46890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0069" indent="-234452" algn="l" defTabSz="468904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974" indent="-234452" algn="l" defTabSz="46890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78" indent="-234452" algn="l" defTabSz="46890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16782" indent="-234452" algn="l" defTabSz="46890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687" indent="-234452" algn="l" defTabSz="46890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8904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7809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6713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5617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44522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3426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82330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235" algn="l" defTabSz="4689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imus.energy/" TargetMode="External"/><Relationship Id="rId2" Type="http://schemas.openxmlformats.org/officeDocument/2006/relationships/hyperlink" Target="mailto:founder@maximus.energ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ximus.energy/index.php/product/neutron-pro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maximus.energy/index.php/softwar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amstat.co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ubbletech.ca/product_type/bubble-detector-products/" TargetMode="External"/><Relationship Id="rId2" Type="http://schemas.openxmlformats.org/officeDocument/2006/relationships/hyperlink" Target="http://maximus.energy/index.php/product/neutron-pr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mstat.com/esd-ionizer/nuclespot-alpha-ionize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10286999" cy="7945784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/>
                <a:cs typeface="Arial"/>
              </a:rPr>
              <a:t>Neutron Radiation</a:t>
            </a:r>
            <a:r>
              <a:rPr lang="ru-RU" sz="4800" dirty="0">
                <a:latin typeface="Arial"/>
                <a:cs typeface="Arial"/>
              </a:rPr>
              <a:t>:</a:t>
            </a:r>
            <a:br>
              <a:rPr lang="ru-RU" sz="4800" dirty="0">
                <a:latin typeface="Arial"/>
                <a:cs typeface="Arial"/>
              </a:rPr>
            </a:br>
            <a:r>
              <a:rPr lang="en-US" sz="4800" dirty="0">
                <a:latin typeface="Arial"/>
                <a:cs typeface="Arial"/>
              </a:rPr>
              <a:t>Measurement Best Practices</a:t>
            </a: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en-US" sz="4100" dirty="0">
                <a:latin typeface="Century Gothic"/>
                <a:cs typeface="Century Gothic"/>
              </a:rPr>
            </a:br>
            <a:br>
              <a:rPr lang="ru-RU" sz="4100" dirty="0">
                <a:latin typeface="Century Gothic"/>
                <a:cs typeface="Century Gothic"/>
              </a:rPr>
            </a:b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Century Gothic"/>
              </a:rPr>
              <a:t>Max Fomitchev-Zamilov, Ph.D.</a:t>
            </a:r>
            <a:br>
              <a:rPr lang="en-US" sz="3200" dirty="0">
                <a:latin typeface="Cambria"/>
                <a:cs typeface="Cambria"/>
              </a:rPr>
            </a:br>
            <a:r>
              <a:rPr lang="en-US" sz="3200" dirty="0">
                <a:latin typeface="Cambria"/>
                <a:cs typeface="Cambria"/>
              </a:rPr>
              <a:t>Maximus Energy Corporation</a:t>
            </a:r>
            <a:br>
              <a:rPr lang="en-US" sz="3200" dirty="0">
                <a:latin typeface="Cambria"/>
                <a:cs typeface="Cambria"/>
              </a:rPr>
            </a:br>
            <a:r>
              <a:rPr lang="en-US" sz="2800" dirty="0" err="1">
                <a:latin typeface="Cambria"/>
                <a:cs typeface="Cambria"/>
                <a:hlinkClick r:id="rId2"/>
              </a:rPr>
              <a:t>founder@maximus.energy</a:t>
            </a:r>
            <a:br>
              <a:rPr lang="en-US" sz="2800" dirty="0">
                <a:latin typeface="Cambria"/>
                <a:cs typeface="Cambria"/>
              </a:rPr>
            </a:br>
            <a:r>
              <a:rPr lang="en-US" sz="2800" dirty="0">
                <a:latin typeface="Cambria"/>
                <a:cs typeface="Cambria"/>
                <a:hlinkClick r:id="rId3"/>
              </a:rPr>
              <a:t>www.maximus.energy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3" name="Picture 2" descr="Neutron-Detector-White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9069" y="2025064"/>
            <a:ext cx="5028862" cy="389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74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CR39 Plastic Track Detector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F3F8C-6310-4505-8465-6FEDE2E9672C}"/>
              </a:ext>
            </a:extLst>
          </p:cNvPr>
          <p:cNvSpPr txBox="1"/>
          <p:nvPr/>
        </p:nvSpPr>
        <p:spPr>
          <a:xfrm>
            <a:off x="508766" y="3996345"/>
            <a:ext cx="9269465" cy="3795846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Widely available from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Landauer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USA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+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“Gold standard” for publication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+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Very inexpensive: ~$20 ea. under dosimetry subscription service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–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Do not provide real-time counts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require etching and counting under microscope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(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automated under </a:t>
            </a:r>
            <a:r>
              <a:rPr lang="en-US" sz="2900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Landauer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subscription service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)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–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Very low sensitivity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(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10,000 less than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3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He)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pic>
        <p:nvPicPr>
          <p:cNvPr id="7170" name="Picture 2" descr="Neutrak®">
            <a:extLst>
              <a:ext uri="{FF2B5EF4-FFF2-40B4-BE49-F238E27FC236}">
                <a16:creationId xmlns:a16="http://schemas.microsoft.com/office/drawing/2014/main" id="{2EBE86EB-576E-4645-A59E-FDE205E02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904" y="17267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SNTD Technology (CR-39) - Landauer">
            <a:extLst>
              <a:ext uri="{FF2B5EF4-FFF2-40B4-BE49-F238E27FC236}">
                <a16:creationId xmlns:a16="http://schemas.microsoft.com/office/drawing/2014/main" id="{F9003820-AE0F-4024-9648-9751E2145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9712" y="208546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71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80602_161943.jpg">
            <a:extLst>
              <a:ext uri="{FF2B5EF4-FFF2-40B4-BE49-F238E27FC236}">
                <a16:creationId xmlns:a16="http://schemas.microsoft.com/office/drawing/2014/main" id="{91B1F0E2-96B4-4D49-B95F-6A750628AC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333500"/>
            <a:ext cx="5729590" cy="271744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Neutron Activation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0F5F8-F82B-4BA7-A441-5039CE2242DE}"/>
              </a:ext>
            </a:extLst>
          </p:cNvPr>
          <p:cNvSpPr txBox="1"/>
          <p:nvPr/>
        </p:nvSpPr>
        <p:spPr>
          <a:xfrm>
            <a:off x="471361" y="4442928"/>
            <a:ext cx="9494709" cy="3345757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Irradiate indium, gold, silver or europium foil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Acquire gamma spectrum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Requires large (3-5”) NaI or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germanium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(</a:t>
            </a:r>
            <a:r>
              <a:rPr lang="en-US" sz="2900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HPGe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) detector in a lead shield</a:t>
            </a:r>
          </a:p>
        </p:txBody>
      </p:sp>
      <p:pic>
        <p:nvPicPr>
          <p:cNvPr id="2050" name="Picture 2" descr="Neutron activation analysis capabilities and applications at the ...">
            <a:extLst>
              <a:ext uri="{FF2B5EF4-FFF2-40B4-BE49-F238E27FC236}">
                <a16:creationId xmlns:a16="http://schemas.microsoft.com/office/drawing/2014/main" id="{7FF1F4E9-051C-465B-8F43-ADF272021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141" y="1434161"/>
            <a:ext cx="4371266" cy="264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FA60B7F3-6E22-4952-8818-89A9D83A95F8}"/>
              </a:ext>
            </a:extLst>
          </p:cNvPr>
          <p:cNvSpPr/>
          <p:nvPr/>
        </p:nvSpPr>
        <p:spPr>
          <a:xfrm>
            <a:off x="4675668" y="2433430"/>
            <a:ext cx="1033670" cy="4671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12CC436-7DFF-43EE-A1C1-C74A1A94FCE8}"/>
              </a:ext>
            </a:extLst>
          </p:cNvPr>
          <p:cNvSpPr/>
          <p:nvPr/>
        </p:nvSpPr>
        <p:spPr>
          <a:xfrm>
            <a:off x="866374" y="2433430"/>
            <a:ext cx="1033670" cy="4671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0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Proportional Counter Properties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0C4CE0-65FC-4AF7-BDA7-BD9ABB57707F}"/>
              </a:ext>
            </a:extLst>
          </p:cNvPr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3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He gas pressure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0.5 – 20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bar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SI-19N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/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SNM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-18: 2-3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bar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Dimensions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diameter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5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-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50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mm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length up to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2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Bias voltage: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800-1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500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V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Pulse amplitude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10-100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mV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Pulse rise time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1-20 </a:t>
            </a:r>
            <a:r>
              <a:rPr lang="el-GR" sz="2800" dirty="0"/>
              <a:t>μ</a:t>
            </a:r>
            <a:r>
              <a:rPr lang="en-US" sz="2800" dirty="0"/>
              <a:t>s</a:t>
            </a:r>
            <a:endParaRPr lang="en-US" sz="28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Background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1-5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CPM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*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Efficiency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60-90%*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Sensitivity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depends on geometry, gas pressure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CPS/</a:t>
            </a:r>
            <a:r>
              <a:rPr lang="en-US" sz="2900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nv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– counts per second per neutron per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cm</a:t>
            </a:r>
            <a:r>
              <a:rPr lang="ru-RU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</a:t>
            </a:r>
            <a:r>
              <a:rPr lang="ru-RU" sz="2900" i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1474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General Counter Diagram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9E4B3-A96D-4352-9EE0-B7E8CF71F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2171802"/>
            <a:ext cx="8124825" cy="26574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283BA7-4185-40B9-A193-4520C886B22C}"/>
              </a:ext>
            </a:extLst>
          </p:cNvPr>
          <p:cNvCxnSpPr>
            <a:cxnSpLocks/>
          </p:cNvCxnSpPr>
          <p:nvPr/>
        </p:nvCxnSpPr>
        <p:spPr>
          <a:xfrm>
            <a:off x="3184087" y="4477156"/>
            <a:ext cx="0" cy="713767"/>
          </a:xfrm>
          <a:prstGeom prst="line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eutron Lifecycle Series: Helium-3 Gas Detectors at the SNS and HFIR">
            <a:extLst>
              <a:ext uri="{FF2B5EF4-FFF2-40B4-BE49-F238E27FC236}">
                <a16:creationId xmlns:a16="http://schemas.microsoft.com/office/drawing/2014/main" id="{6E68A1EA-3401-4B30-AE77-E2D34FD5B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04" t="15860" r="31961" b="26827"/>
          <a:stretch/>
        </p:blipFill>
        <p:spPr bwMode="auto">
          <a:xfrm>
            <a:off x="379380" y="1746318"/>
            <a:ext cx="2393004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7E9AB4-7205-48E4-BFC9-83BDCA124FA3}"/>
              </a:ext>
            </a:extLst>
          </p:cNvPr>
          <p:cNvCxnSpPr>
            <a:cxnSpLocks/>
          </p:cNvCxnSpPr>
          <p:nvPr/>
        </p:nvCxnSpPr>
        <p:spPr>
          <a:xfrm flipV="1">
            <a:off x="1498060" y="2976664"/>
            <a:ext cx="1" cy="644407"/>
          </a:xfrm>
          <a:prstGeom prst="line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Ultra-High-Sensitivity-Helium-3-He-3-Neutron-Detector-Proportional-Counter-Tube">
            <a:extLst>
              <a:ext uri="{FF2B5EF4-FFF2-40B4-BE49-F238E27FC236}">
                <a16:creationId xmlns:a16="http://schemas.microsoft.com/office/drawing/2014/main" id="{4234EC12-7335-4969-BD80-DF8BAF3BE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3063" y="5190923"/>
            <a:ext cx="1942048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8FB121-1CCD-42BC-818C-A33013D93988}"/>
              </a:ext>
            </a:extLst>
          </p:cNvPr>
          <p:cNvSpPr txBox="1"/>
          <p:nvPr/>
        </p:nvSpPr>
        <p:spPr>
          <a:xfrm>
            <a:off x="3158368" y="2501931"/>
            <a:ext cx="17540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Bias Power Supply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F94698-2B0C-4FA4-B2F5-C619560AB919}"/>
              </a:ext>
            </a:extLst>
          </p:cNvPr>
          <p:cNvSpPr txBox="1"/>
          <p:nvPr/>
        </p:nvSpPr>
        <p:spPr>
          <a:xfrm>
            <a:off x="7451816" y="2501931"/>
            <a:ext cx="1594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Counter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82DAE-B1F9-42AA-96BF-D7516A396659}"/>
              </a:ext>
            </a:extLst>
          </p:cNvPr>
          <p:cNvSpPr txBox="1"/>
          <p:nvPr/>
        </p:nvSpPr>
        <p:spPr>
          <a:xfrm>
            <a:off x="7432360" y="3998861"/>
            <a:ext cx="1594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Discriminator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1A4C96-572C-4D34-9B98-7B65E6FA04BB}"/>
              </a:ext>
            </a:extLst>
          </p:cNvPr>
          <p:cNvSpPr txBox="1"/>
          <p:nvPr/>
        </p:nvSpPr>
        <p:spPr>
          <a:xfrm>
            <a:off x="4569186" y="3986564"/>
            <a:ext cx="1594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Preamp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A6C15-A7A4-41D1-9842-151CF8A1B674}"/>
              </a:ext>
            </a:extLst>
          </p:cNvPr>
          <p:cNvSpPr txBox="1"/>
          <p:nvPr/>
        </p:nvSpPr>
        <p:spPr>
          <a:xfrm>
            <a:off x="1177476" y="3855842"/>
            <a:ext cx="1594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Detector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020E2E-D572-4FD4-8D24-CE26151D118E}"/>
              </a:ext>
            </a:extLst>
          </p:cNvPr>
          <p:cNvSpPr txBox="1"/>
          <p:nvPr/>
        </p:nvSpPr>
        <p:spPr>
          <a:xfrm>
            <a:off x="3596786" y="4191935"/>
            <a:ext cx="855564" cy="6608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Short Cable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A0DD8C-7366-46DD-BEC8-979A4C81C24D}"/>
              </a:ext>
            </a:extLst>
          </p:cNvPr>
          <p:cNvSpPr txBox="1"/>
          <p:nvPr/>
        </p:nvSpPr>
        <p:spPr>
          <a:xfrm>
            <a:off x="6370445" y="4225551"/>
            <a:ext cx="8555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Long Cable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701455-3FA1-41D5-B4F1-3A2A413335B4}"/>
              </a:ext>
            </a:extLst>
          </p:cNvPr>
          <p:cNvSpPr txBox="1"/>
          <p:nvPr/>
        </p:nvSpPr>
        <p:spPr>
          <a:xfrm>
            <a:off x="2869764" y="3856219"/>
            <a:ext cx="6553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1391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Do Not Use “Black Box”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768" y="6344635"/>
            <a:ext cx="9269465" cy="1670254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8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“Black box” systems are not suitable for scientific studies</a:t>
            </a:r>
          </a:p>
        </p:txBody>
      </p:sp>
      <p:pic>
        <p:nvPicPr>
          <p:cNvPr id="2" name="Picture 1" descr="550-large_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552" y="1025873"/>
            <a:ext cx="5411896" cy="5411896"/>
          </a:xfrm>
          <a:prstGeom prst="rect">
            <a:avLst/>
          </a:prstGeom>
        </p:spPr>
      </p:pic>
      <p:sp>
        <p:nvSpPr>
          <p:cNvPr id="4" name="&quot;No&quot; Symbol 3"/>
          <p:cNvSpPr/>
          <p:nvPr/>
        </p:nvSpPr>
        <p:spPr>
          <a:xfrm>
            <a:off x="2857500" y="1559823"/>
            <a:ext cx="4572000" cy="4572000"/>
          </a:xfrm>
          <a:prstGeom prst="noSmoking">
            <a:avLst>
              <a:gd name="adj" fmla="val 7272"/>
            </a:avLst>
          </a:prstGeom>
          <a:solidFill>
            <a:srgbClr val="FF0000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ghtning Bolt 5"/>
          <p:cNvSpPr/>
          <p:nvPr/>
        </p:nvSpPr>
        <p:spPr>
          <a:xfrm rot="20871017">
            <a:off x="621154" y="2484675"/>
            <a:ext cx="1816398" cy="1849703"/>
          </a:xfrm>
          <a:prstGeom prst="lightningBolt">
            <a:avLst/>
          </a:prstGeom>
          <a:solidFill>
            <a:srgbClr val="FCE985">
              <a:alpha val="72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9686" y="2075492"/>
            <a:ext cx="1805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Interference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0074" y="2075493"/>
            <a:ext cx="3407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Incorrect Measurements</a:t>
            </a:r>
          </a:p>
        </p:txBody>
      </p:sp>
      <p:sp>
        <p:nvSpPr>
          <p:cNvPr id="11" name="Bent-Up Arrow 10"/>
          <p:cNvSpPr/>
          <p:nvPr/>
        </p:nvSpPr>
        <p:spPr>
          <a:xfrm>
            <a:off x="7619489" y="2650320"/>
            <a:ext cx="1559786" cy="1559824"/>
          </a:xfrm>
          <a:prstGeom prst="bentUpArrow">
            <a:avLst>
              <a:gd name="adj1" fmla="val 19118"/>
              <a:gd name="adj2" fmla="val 25000"/>
              <a:gd name="adj3" fmla="val 25000"/>
            </a:avLst>
          </a:prstGeom>
          <a:solidFill>
            <a:srgbClr val="FCE985">
              <a:alpha val="72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70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953735"/>
                </a:solidFill>
                <a:latin typeface="Century Gothic"/>
                <a:cs typeface="Century Gothic"/>
              </a:rPr>
              <a:t>Simplified Detector Schematics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AC544B-7D00-4E7A-8C9C-4F4F2DD9C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747962"/>
            <a:ext cx="8001000" cy="2505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1491F-5DB4-49E1-9015-76349D7CFF33}"/>
              </a:ext>
            </a:extLst>
          </p:cNvPr>
          <p:cNvSpPr txBox="1"/>
          <p:nvPr/>
        </p:nvSpPr>
        <p:spPr>
          <a:xfrm>
            <a:off x="3369947" y="2891036"/>
            <a:ext cx="18343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Bias Power Supply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7656F-9F61-41C1-8B96-51703F62B683}"/>
              </a:ext>
            </a:extLst>
          </p:cNvPr>
          <p:cNvSpPr txBox="1"/>
          <p:nvPr/>
        </p:nvSpPr>
        <p:spPr>
          <a:xfrm>
            <a:off x="4859118" y="4375669"/>
            <a:ext cx="1594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Preamp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4F137-6436-4D8A-8680-0AF4492CF550}"/>
              </a:ext>
            </a:extLst>
          </p:cNvPr>
          <p:cNvSpPr txBox="1"/>
          <p:nvPr/>
        </p:nvSpPr>
        <p:spPr>
          <a:xfrm>
            <a:off x="1304990" y="4245324"/>
            <a:ext cx="1594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Detector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86497-54A3-4FAF-AC8C-45B73173C887}"/>
              </a:ext>
            </a:extLst>
          </p:cNvPr>
          <p:cNvSpPr txBox="1"/>
          <p:nvPr/>
        </p:nvSpPr>
        <p:spPr>
          <a:xfrm>
            <a:off x="2975314" y="4283892"/>
            <a:ext cx="6553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Filter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996AB-39DE-4DEC-A7F0-1C6FC05F41BC}"/>
              </a:ext>
            </a:extLst>
          </p:cNvPr>
          <p:cNvSpPr txBox="1"/>
          <p:nvPr/>
        </p:nvSpPr>
        <p:spPr>
          <a:xfrm>
            <a:off x="7327314" y="4375669"/>
            <a:ext cx="1594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Computer</a:t>
            </a:r>
          </a:p>
        </p:txBody>
      </p:sp>
    </p:spTree>
    <p:extLst>
      <p:ext uri="{BB962C8B-B14F-4D97-AF65-F5344CB8AC3E}">
        <p14:creationId xmlns:p14="http://schemas.microsoft.com/office/powerpoint/2010/main" val="440501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EC8863F5-808F-4029-9978-A778F6B85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12755"/>
            <a:ext cx="7185059" cy="566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NEUTRON</a:t>
            </a:r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-</a:t>
            </a:r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PRO System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6140D2-C51C-404C-8DD4-6DCA174A6573}"/>
              </a:ext>
            </a:extLst>
          </p:cNvPr>
          <p:cNvSpPr/>
          <p:nvPr/>
        </p:nvSpPr>
        <p:spPr>
          <a:xfrm>
            <a:off x="0" y="7354669"/>
            <a:ext cx="1028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http://maximus.energy/index.php/product/neutron-pro/</a:t>
            </a:r>
            <a:endParaRPr lang="en-US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9FBF9035-CF17-4B5D-BE0F-04EBC5F67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5058" y="2590694"/>
            <a:ext cx="2865512" cy="224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D954E09-55A5-41B4-81F6-6EDBE14D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659" y="5012176"/>
            <a:ext cx="2330311" cy="164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56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NEUTRON-BANK </a:t>
            </a:r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12 </a:t>
            </a:r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x 12”</a:t>
            </a:r>
          </a:p>
        </p:txBody>
      </p:sp>
      <p:pic>
        <p:nvPicPr>
          <p:cNvPr id="3" name="Picture 2" descr="20180602_1353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0241"/>
            <a:ext cx="5093463" cy="5910449"/>
          </a:xfrm>
          <a:prstGeom prst="rect">
            <a:avLst/>
          </a:prstGeom>
        </p:spPr>
      </p:pic>
      <p:pic>
        <p:nvPicPr>
          <p:cNvPr id="4" name="Picture 3" descr="20180602_13534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693" y="2147291"/>
            <a:ext cx="5020957" cy="503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29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953735"/>
                </a:solidFill>
                <a:latin typeface="Century Gothic"/>
                <a:cs typeface="Century Gothic"/>
              </a:rPr>
              <a:t>PulseCounter</a:t>
            </a:r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 Software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C911F1-1554-40A1-A26D-29F7F3F5B2B9}"/>
              </a:ext>
            </a:extLst>
          </p:cNvPr>
          <p:cNvSpPr/>
          <p:nvPr/>
        </p:nvSpPr>
        <p:spPr>
          <a:xfrm>
            <a:off x="2952868" y="7444251"/>
            <a:ext cx="438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http://maximus.energy/index.php/software/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C45DB1C-3F3A-4111-8DAE-38811EFBB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33" t="25775" r="11944" b="17812"/>
          <a:stretch/>
        </p:blipFill>
        <p:spPr bwMode="auto">
          <a:xfrm>
            <a:off x="955742" y="1673157"/>
            <a:ext cx="8375515" cy="528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9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6-02 at 2.12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24" y="1695172"/>
            <a:ext cx="9207201" cy="6076341"/>
          </a:xfrm>
          <a:prstGeom prst="rect">
            <a:avLst/>
          </a:prstGeom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rgbClr val="953735"/>
                </a:solidFill>
                <a:latin typeface="Century Gothic"/>
                <a:cs typeface="Century Gothic"/>
              </a:rPr>
              <a:t>3</a:t>
            </a:r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He Counter: Proportional Mode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D2143-FB4F-4F7F-AF8A-2A27D4F011F4}"/>
              </a:ext>
            </a:extLst>
          </p:cNvPr>
          <p:cNvSpPr txBox="1"/>
          <p:nvPr/>
        </p:nvSpPr>
        <p:spPr>
          <a:xfrm>
            <a:off x="1676090" y="2566813"/>
            <a:ext cx="1326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Baseline</a:t>
            </a:r>
            <a:r>
              <a:rPr lang="ru-RU" dirty="0"/>
              <a:t>: 0</a:t>
            </a:r>
            <a:r>
              <a:rPr lang="en-US" dirty="0"/>
              <a:t>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938FE-3316-4196-A0EA-1664B262F293}"/>
              </a:ext>
            </a:extLst>
          </p:cNvPr>
          <p:cNvSpPr txBox="1"/>
          <p:nvPr/>
        </p:nvSpPr>
        <p:spPr>
          <a:xfrm>
            <a:off x="3443606" y="3246471"/>
            <a:ext cx="19913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Trigger level</a:t>
            </a:r>
            <a:r>
              <a:rPr lang="ru-RU" dirty="0"/>
              <a:t>: -</a:t>
            </a:r>
            <a:r>
              <a:rPr lang="en-US" dirty="0"/>
              <a:t>5</a:t>
            </a:r>
            <a:r>
              <a:rPr lang="ru-RU" dirty="0"/>
              <a:t> </a:t>
            </a:r>
            <a:r>
              <a:rPr lang="en-US" dirty="0"/>
              <a:t>mV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1A856-52A3-4F4D-8E98-4ED4E410BE1A}"/>
              </a:ext>
            </a:extLst>
          </p:cNvPr>
          <p:cNvSpPr txBox="1"/>
          <p:nvPr/>
        </p:nvSpPr>
        <p:spPr>
          <a:xfrm>
            <a:off x="1794425" y="5711522"/>
            <a:ext cx="22284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Pulse rise time: 12 </a:t>
            </a:r>
            <a:r>
              <a:rPr lang="el-GR" dirty="0"/>
              <a:t>μ</a:t>
            </a:r>
            <a:r>
              <a:rPr lang="en-US" dirty="0"/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78D52-6BE5-4204-B86F-78ED68EEEE2D}"/>
              </a:ext>
            </a:extLst>
          </p:cNvPr>
          <p:cNvSpPr txBox="1"/>
          <p:nvPr/>
        </p:nvSpPr>
        <p:spPr>
          <a:xfrm>
            <a:off x="7254760" y="4139168"/>
            <a:ext cx="21259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Pulse width</a:t>
            </a:r>
            <a:r>
              <a:rPr lang="ru-RU" dirty="0"/>
              <a:t>: </a:t>
            </a:r>
            <a:r>
              <a:rPr lang="en-US" dirty="0"/>
              <a:t>~100</a:t>
            </a:r>
            <a:r>
              <a:rPr lang="ru-RU" dirty="0"/>
              <a:t> </a:t>
            </a:r>
            <a:r>
              <a:rPr lang="el-GR" dirty="0"/>
              <a:t>μ</a:t>
            </a:r>
            <a:r>
              <a:rPr lang="en-US" dirty="0"/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652102-39F6-42A3-86AC-E0F7FCD6C195}"/>
              </a:ext>
            </a:extLst>
          </p:cNvPr>
          <p:cNvSpPr txBox="1"/>
          <p:nvPr/>
        </p:nvSpPr>
        <p:spPr>
          <a:xfrm>
            <a:off x="4513648" y="4139168"/>
            <a:ext cx="24128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Pulse amplitude</a:t>
            </a:r>
            <a:r>
              <a:rPr lang="ru-RU" dirty="0"/>
              <a:t>: </a:t>
            </a:r>
            <a:r>
              <a:rPr lang="en-US" dirty="0"/>
              <a:t>25</a:t>
            </a:r>
            <a:r>
              <a:rPr lang="ru-RU" dirty="0"/>
              <a:t> </a:t>
            </a:r>
            <a:r>
              <a:rPr lang="en-US" dirty="0"/>
              <a:t>mV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54C62E-A1DE-4AB3-B373-2DA396FB9AD6}"/>
              </a:ext>
            </a:extLst>
          </p:cNvPr>
          <p:cNvCxnSpPr/>
          <p:nvPr/>
        </p:nvCxnSpPr>
        <p:spPr>
          <a:xfrm>
            <a:off x="1676090" y="3200400"/>
            <a:ext cx="7797739" cy="0"/>
          </a:xfrm>
          <a:prstGeom prst="line">
            <a:avLst/>
          </a:prstGeom>
          <a:ln w="31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81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Neutrons can be broadly classified as: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Fast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E</a:t>
            </a:r>
            <a:r>
              <a:rPr lang="en-US" sz="2900" baseline="-25000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k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&gt; 1 MeV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Slow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</a:t>
            </a:r>
            <a:r>
              <a:rPr lang="en-US" sz="2900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E</a:t>
            </a:r>
            <a:r>
              <a:rPr lang="en-US" sz="2900" baseline="-25000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k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 10 eV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Thermal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E</a:t>
            </a:r>
            <a:r>
              <a:rPr lang="en-US" sz="2900" baseline="-25000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k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 0.025 eV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Each class requires it’s own special detection technique.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Neutrons are usually rare: 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statistical analysis is necessary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!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Natural neutron background can vary wildly: </a:t>
            </a: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statistical analysis in necessary!</a:t>
            </a:r>
            <a:endParaRPr lang="ru-RU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Detection probability exponentially increases with the decrease in neutron energy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Neutron Detection Basics</a:t>
            </a:r>
          </a:p>
        </p:txBody>
      </p:sp>
    </p:spTree>
    <p:extLst>
      <p:ext uri="{BB962C8B-B14F-4D97-AF65-F5344CB8AC3E}">
        <p14:creationId xmlns:p14="http://schemas.microsoft.com/office/powerpoint/2010/main" val="2663050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6-02 at 2.15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88" y="1565201"/>
            <a:ext cx="8475301" cy="63260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DB036AC-8A8A-4721-8BE0-D0F860A7B1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287000" cy="1333500"/>
          </a:xfrm>
          <a:prstGeom prst="rect">
            <a:avLst/>
          </a:prstGeo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3781" tIns="46890" rIns="93781" bIns="46890" rtlCol="0" anchor="ctr">
            <a:normAutofit/>
          </a:bodyPr>
          <a:lstStyle>
            <a:lvl1pPr algn="ctr" defTabSz="468904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baseline="30000" dirty="0">
                <a:solidFill>
                  <a:srgbClr val="953735"/>
                </a:solidFill>
                <a:latin typeface="Century Gothic"/>
                <a:cs typeface="Century Gothic"/>
              </a:rPr>
              <a:t>3</a:t>
            </a:r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He Counter</a:t>
            </a:r>
            <a:r>
              <a:rPr lang="ru-RU" b="1" dirty="0">
                <a:solidFill>
                  <a:srgbClr val="953735"/>
                </a:solidFill>
                <a:latin typeface="Century Gothic"/>
                <a:cs typeface="Century Gothic"/>
              </a:rPr>
              <a:t>: </a:t>
            </a:r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Corona Mode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C35B4-39BB-4783-907C-6F3D3691F1FC}"/>
              </a:ext>
            </a:extLst>
          </p:cNvPr>
          <p:cNvSpPr txBox="1"/>
          <p:nvPr/>
        </p:nvSpPr>
        <p:spPr>
          <a:xfrm>
            <a:off x="4100174" y="3336906"/>
            <a:ext cx="27532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Trigger level (discriminator)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EFA93B-02AB-4D40-B8FD-A592FF395355}"/>
              </a:ext>
            </a:extLst>
          </p:cNvPr>
          <p:cNvCxnSpPr/>
          <p:nvPr/>
        </p:nvCxnSpPr>
        <p:spPr>
          <a:xfrm>
            <a:off x="1955260" y="3706238"/>
            <a:ext cx="6994187" cy="0"/>
          </a:xfrm>
          <a:prstGeom prst="line">
            <a:avLst/>
          </a:prstGeom>
          <a:ln w="158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47699B0-4E62-4B35-B28C-CFC6B8748178}"/>
              </a:ext>
            </a:extLst>
          </p:cNvPr>
          <p:cNvSpPr txBox="1"/>
          <p:nvPr/>
        </p:nvSpPr>
        <p:spPr>
          <a:xfrm>
            <a:off x="4829748" y="2370149"/>
            <a:ext cx="14152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Corona noise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E8419-1B27-4543-B563-3583C38F000B}"/>
              </a:ext>
            </a:extLst>
          </p:cNvPr>
          <p:cNvSpPr txBox="1"/>
          <p:nvPr/>
        </p:nvSpPr>
        <p:spPr>
          <a:xfrm>
            <a:off x="3456921" y="4543539"/>
            <a:ext cx="2504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Purported neutron pulse</a:t>
            </a:r>
          </a:p>
        </p:txBody>
      </p:sp>
    </p:spTree>
    <p:extLst>
      <p:ext uri="{BB962C8B-B14F-4D97-AF65-F5344CB8AC3E}">
        <p14:creationId xmlns:p14="http://schemas.microsoft.com/office/powerpoint/2010/main" val="3620181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Thermal Neutron Spectrum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D75F26E-A180-46D6-93B4-5341082A3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3" y="1523080"/>
            <a:ext cx="8652753" cy="640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F0796-21F0-4BE7-90E1-D1C83B10D362}"/>
              </a:ext>
            </a:extLst>
          </p:cNvPr>
          <p:cNvSpPr txBox="1"/>
          <p:nvPr/>
        </p:nvSpPr>
        <p:spPr>
          <a:xfrm>
            <a:off x="6108970" y="1799617"/>
            <a:ext cx="23829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Thermal  peak: 764 keV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84CDA-EB7F-4D7A-A6A6-9F65B5E306C2}"/>
              </a:ext>
            </a:extLst>
          </p:cNvPr>
          <p:cNvSpPr txBox="1"/>
          <p:nvPr/>
        </p:nvSpPr>
        <p:spPr>
          <a:xfrm>
            <a:off x="2253574" y="4334823"/>
            <a:ext cx="28538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Triton continuum to</a:t>
            </a:r>
            <a:r>
              <a:rPr lang="ru-RU" dirty="0">
                <a:solidFill>
                  <a:srgbClr val="C00000"/>
                </a:solidFill>
              </a:rPr>
              <a:t> 191 </a:t>
            </a:r>
            <a:r>
              <a:rPr lang="en-US" dirty="0">
                <a:solidFill>
                  <a:srgbClr val="C00000"/>
                </a:solidFill>
              </a:rPr>
              <a:t>keV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1A838-DBCA-4B77-BEE2-75737E0CEA6F}"/>
              </a:ext>
            </a:extLst>
          </p:cNvPr>
          <p:cNvSpPr txBox="1"/>
          <p:nvPr/>
        </p:nvSpPr>
        <p:spPr>
          <a:xfrm>
            <a:off x="3981423" y="3965491"/>
            <a:ext cx="29397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Proton continuum to</a:t>
            </a:r>
            <a:r>
              <a:rPr lang="ru-RU" dirty="0">
                <a:solidFill>
                  <a:srgbClr val="C00000"/>
                </a:solidFill>
              </a:rPr>
              <a:t> 573 </a:t>
            </a:r>
            <a:r>
              <a:rPr lang="en-US" dirty="0">
                <a:solidFill>
                  <a:srgbClr val="C00000"/>
                </a:solidFill>
              </a:rPr>
              <a:t>keV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4748B4-C71C-4F2F-B50F-71AE990E9A3B}"/>
              </a:ext>
            </a:extLst>
          </p:cNvPr>
          <p:cNvSpPr/>
          <p:nvPr/>
        </p:nvSpPr>
        <p:spPr>
          <a:xfrm>
            <a:off x="5642043" y="4723129"/>
            <a:ext cx="8949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67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Gamma Rejection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070E30-1185-4177-A0F5-5C7F33086DBA}"/>
              </a:ext>
            </a:extLst>
          </p:cNvPr>
          <p:cNvGrpSpPr/>
          <p:nvPr/>
        </p:nvGrpSpPr>
        <p:grpSpPr>
          <a:xfrm>
            <a:off x="726405" y="1425398"/>
            <a:ext cx="8834190" cy="6575601"/>
            <a:chOff x="726405" y="1425398"/>
            <a:chExt cx="8834190" cy="6575601"/>
          </a:xfrm>
        </p:grpSpPr>
        <p:pic>
          <p:nvPicPr>
            <p:cNvPr id="6" name="Picture 5" descr="Spectrum.png">
              <a:extLst>
                <a:ext uri="{FF2B5EF4-FFF2-40B4-BE49-F238E27FC236}">
                  <a16:creationId xmlns:a16="http://schemas.microsoft.com/office/drawing/2014/main" id="{BCE7CF8C-EFF2-41DB-AEEC-B8244B044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405" y="1711664"/>
              <a:ext cx="8834190" cy="628933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141083-93DB-4237-BAB9-6A1766780EF1}"/>
                </a:ext>
              </a:extLst>
            </p:cNvPr>
            <p:cNvSpPr/>
            <p:nvPr/>
          </p:nvSpPr>
          <p:spPr>
            <a:xfrm>
              <a:off x="1822052" y="1987739"/>
              <a:ext cx="676367" cy="509358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34FE63-F8D3-4E9B-AA2D-5DE81DDD814D}"/>
                </a:ext>
              </a:extLst>
            </p:cNvPr>
            <p:cNvSpPr/>
            <p:nvPr/>
          </p:nvSpPr>
          <p:spPr>
            <a:xfrm>
              <a:off x="1822052" y="3533761"/>
              <a:ext cx="6183933" cy="354756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0EA10A-B4D9-4836-A4BE-DE5C08AA4716}"/>
                </a:ext>
              </a:extLst>
            </p:cNvPr>
            <p:cNvSpPr txBox="1"/>
            <p:nvPr/>
          </p:nvSpPr>
          <p:spPr>
            <a:xfrm>
              <a:off x="3903481" y="3072096"/>
              <a:ext cx="2480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Neutron spectrum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C6BD09-062C-45D2-B32A-FB4D17AF8D52}"/>
                </a:ext>
              </a:extLst>
            </p:cNvPr>
            <p:cNvSpPr txBox="1"/>
            <p:nvPr/>
          </p:nvSpPr>
          <p:spPr>
            <a:xfrm>
              <a:off x="1242355" y="1425398"/>
              <a:ext cx="18357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Gamma peak</a:t>
              </a:r>
            </a:p>
          </p:txBody>
        </p:sp>
        <p:sp>
          <p:nvSpPr>
            <p:cNvPr id="12" name="Right Arrow 6">
              <a:extLst>
                <a:ext uri="{FF2B5EF4-FFF2-40B4-BE49-F238E27FC236}">
                  <a16:creationId xmlns:a16="http://schemas.microsoft.com/office/drawing/2014/main" id="{36DD6F23-0690-4031-B635-630667C02F81}"/>
                </a:ext>
              </a:extLst>
            </p:cNvPr>
            <p:cNvSpPr/>
            <p:nvPr/>
          </p:nvSpPr>
          <p:spPr>
            <a:xfrm>
              <a:off x="2498419" y="2615050"/>
              <a:ext cx="698197" cy="22852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D73E6C-F86C-4A12-A248-EA1440E9F329}"/>
                </a:ext>
              </a:extLst>
            </p:cNvPr>
            <p:cNvSpPr txBox="1"/>
            <p:nvPr/>
          </p:nvSpPr>
          <p:spPr>
            <a:xfrm>
              <a:off x="3196616" y="2241099"/>
              <a:ext cx="5020733" cy="830997"/>
            </a:xfrm>
            <a:prstGeom prst="rect">
              <a:avLst/>
            </a:prstGeom>
            <a:solidFill>
              <a:srgbClr val="FCE985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Gamma peak creeps to the right as the</a:t>
              </a:r>
              <a:br>
                <a:rPr lang="en-US" sz="2400" dirty="0"/>
              </a:br>
              <a:r>
                <a:rPr lang="en-US" sz="2400" dirty="0"/>
                <a:t>intensity of x-rays increases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5289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Gamma Rejection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4" name="Picture 13" descr="Screen Shot 2018-06-02 at 6.51.09 PM.png">
            <a:extLst>
              <a:ext uri="{FF2B5EF4-FFF2-40B4-BE49-F238E27FC236}">
                <a16:creationId xmlns:a16="http://schemas.microsoft.com/office/drawing/2014/main" id="{BB7B21D6-F0DF-4DF9-B14B-89CBDE3A5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4918"/>
            <a:ext cx="10287000" cy="58362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739C1B-250E-4F19-ADF1-150BC5462568}"/>
              </a:ext>
            </a:extLst>
          </p:cNvPr>
          <p:cNvSpPr txBox="1"/>
          <p:nvPr/>
        </p:nvSpPr>
        <p:spPr>
          <a:xfrm>
            <a:off x="984068" y="1712265"/>
            <a:ext cx="8318865" cy="577787"/>
          </a:xfrm>
          <a:prstGeom prst="rect">
            <a:avLst/>
          </a:prstGeom>
          <a:solidFill>
            <a:srgbClr val="FCE985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800000"/>
                </a:solidFill>
                <a:latin typeface="Cambria"/>
                <a:cs typeface="Cambria"/>
              </a:rPr>
              <a:t>Neutron detector overwhelmed by x-rays</a:t>
            </a:r>
          </a:p>
        </p:txBody>
      </p:sp>
    </p:spTree>
    <p:extLst>
      <p:ext uri="{BB962C8B-B14F-4D97-AF65-F5344CB8AC3E}">
        <p14:creationId xmlns:p14="http://schemas.microsoft.com/office/powerpoint/2010/main" val="383296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Neutron Check Source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charset="2"/>
              <a:buChar char="Ø"/>
            </a:pPr>
            <a:r>
              <a:rPr lang="en-US" sz="2900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Nuclespot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P2042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5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mCi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210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Po alpha source available at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  <a:hlinkClick r:id="rId2"/>
              </a:rPr>
              <a:t>www.amstat.com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Cover with beryllium and obtain a check source on the order of few thousand of neutrons per second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!</a:t>
            </a: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People also use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241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Am,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239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Pu from smoke detectors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Few-Ci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252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Cf calibration source</a:t>
            </a:r>
            <a:b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</a:b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is the best but it is expensive</a:t>
            </a:r>
            <a:b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</a:b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and requires an NRC license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pic>
        <p:nvPicPr>
          <p:cNvPr id="5" name="Picture 4" descr="20180602_153354.jpg">
            <a:extLst>
              <a:ext uri="{FF2B5EF4-FFF2-40B4-BE49-F238E27FC236}">
                <a16:creationId xmlns:a16="http://schemas.microsoft.com/office/drawing/2014/main" id="{4B413A8A-154C-4A65-A3CA-4E0AB9421E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060" y="5494096"/>
            <a:ext cx="4216940" cy="25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06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61" y="1466586"/>
            <a:ext cx="9815639" cy="6534414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85000"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Proportional counters are very sensitive to EM interference!</a:t>
            </a:r>
            <a:endParaRPr lang="ru-RU" sz="2900" b="1" dirty="0">
              <a:solidFill>
                <a:srgbClr val="C00000"/>
              </a:solidFill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Intrinsic noise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may cause false low-energy peaks and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may affect the counting rate</a:t>
            </a:r>
            <a:r>
              <a:rPr lang="ru-RU" sz="2900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!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Periodic EM noise (e.g. power supply noise) </a:t>
            </a:r>
            <a:r>
              <a:rPr lang="en-US" sz="2900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may add a parasitic periodic component to the counting rate!</a:t>
            </a:r>
            <a:endParaRPr lang="ru-RU" sz="2900" dirty="0">
              <a:solidFill>
                <a:srgbClr val="C00000"/>
              </a:solidFill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Gamma radiation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requires careful gamma rejection.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Bias or amplifier drift </a:t>
            </a:r>
            <a:r>
              <a:rPr lang="en-US" sz="2900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may impact the counting rate</a:t>
            </a:r>
            <a:r>
              <a:rPr lang="ru-RU" sz="2900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!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Natural neutron background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may vary wildly, especially when too few measurements are taken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Human body is a good moderator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may affect the counting rate.</a:t>
            </a:r>
            <a:endParaRPr lang="ru-RU" sz="2900" b="1" dirty="0">
              <a:solidFill>
                <a:srgbClr val="C00000"/>
              </a:solidFill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Systematic Errors</a:t>
            </a:r>
          </a:p>
        </p:txBody>
      </p:sp>
    </p:spTree>
    <p:extLst>
      <p:ext uri="{BB962C8B-B14F-4D97-AF65-F5344CB8AC3E}">
        <p14:creationId xmlns:p14="http://schemas.microsoft.com/office/powerpoint/2010/main" val="62580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Random Processes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20EC5-AEE5-4642-8BCF-35C034CDEC22}"/>
              </a:ext>
            </a:extLst>
          </p:cNvPr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We are dealing with random processes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That is why we cannot draw conclusions after making only 1-2 (or a handful) of measurements;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</a:rPr>
              <a:t>Too few measurements can yield odd patterns, including some pretty incredible ones;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</a:rPr>
              <a:t>“Non-repeatable” results  are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</a:rPr>
              <a:t>(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</a:rPr>
              <a:t>most likely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</a:rPr>
              <a:t>)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</a:rPr>
              <a:t>just odd samples drawn from random distribution.</a:t>
            </a:r>
            <a:endParaRPr lang="ru-RU" dirty="0"/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03912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Statistical Analysis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20EC5-AEE5-4642-8BCF-35C034CDEC22}"/>
              </a:ext>
            </a:extLst>
          </p:cNvPr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Sample the background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≥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20 samples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Sample the experiment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</a:t>
            </a: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≥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20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samples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Calculate P-value: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if the value is less than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5%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it is customary to consider the difference between the experiment and the background to be “statistically significant”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900" b="1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If the P-value changes significantly with the addition or removal of samples – you do not have enough samples in your data set</a:t>
            </a:r>
            <a:r>
              <a:rPr lang="ru-RU" sz="2900" b="1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22778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9FB6C-AD1D-46A0-8B18-67989A5EC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6774" y="1333501"/>
            <a:ext cx="6393451" cy="666749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How to Calculate P-Value in Excel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4938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Statistical Analysis: Example #1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9590" y="6901174"/>
            <a:ext cx="9047861" cy="830997"/>
          </a:xfrm>
          <a:prstGeom prst="rect">
            <a:avLst/>
          </a:prstGeom>
          <a:solidFill>
            <a:srgbClr val="FCE985"/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mbria"/>
                <a:cs typeface="Cambria"/>
              </a:rPr>
              <a:t>P-value = 0.0007 !!!</a:t>
            </a:r>
          </a:p>
          <a:p>
            <a:pPr algn="ctr"/>
            <a:r>
              <a:rPr lang="en-US" sz="2400" b="1" dirty="0">
                <a:solidFill>
                  <a:srgbClr val="800000"/>
                </a:solidFill>
                <a:latin typeface="Cambria"/>
                <a:cs typeface="Cambria"/>
              </a:rPr>
              <a:t>Interesting… But too few (&lt;30) measurements to be convincing</a:t>
            </a:r>
          </a:p>
        </p:txBody>
      </p:sp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3500"/>
            <a:ext cx="10287000" cy="561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1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Neutron Absorption Cross-Section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634445-9563-469B-835E-6517E4308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5387" y="1438275"/>
            <a:ext cx="7896225" cy="5124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5CA742-ADC8-4CA3-B6C5-7C42C57CA8A6}"/>
              </a:ext>
            </a:extLst>
          </p:cNvPr>
          <p:cNvSpPr txBox="1"/>
          <p:nvPr/>
        </p:nvSpPr>
        <p:spPr>
          <a:xfrm>
            <a:off x="0" y="6877440"/>
            <a:ext cx="102870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thermal neutron is ~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</a:t>
            </a: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easier to detect than a fast one!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Helium-3 is almost 10 times more sensitive to thermal neutrons than Lithium-6.</a:t>
            </a:r>
          </a:p>
        </p:txBody>
      </p:sp>
    </p:spTree>
    <p:extLst>
      <p:ext uri="{BB962C8B-B14F-4D97-AF65-F5344CB8AC3E}">
        <p14:creationId xmlns:p14="http://schemas.microsoft.com/office/powerpoint/2010/main" val="2193376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8383"/>
            <a:ext cx="10287000" cy="63890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Statistical Analysis: Example #2</a:t>
            </a:r>
          </a:p>
        </p:txBody>
      </p:sp>
      <p:sp>
        <p:nvSpPr>
          <p:cNvPr id="8" name="Oval 7"/>
          <p:cNvSpPr/>
          <p:nvPr/>
        </p:nvSpPr>
        <p:spPr>
          <a:xfrm>
            <a:off x="518678" y="2832161"/>
            <a:ext cx="3626655" cy="13159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2094" y="2360461"/>
            <a:ext cx="57225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Interesting… But this is just a “lucky” pattern</a:t>
            </a:r>
          </a:p>
        </p:txBody>
      </p:sp>
    </p:spTree>
    <p:extLst>
      <p:ext uri="{BB962C8B-B14F-4D97-AF65-F5344CB8AC3E}">
        <p14:creationId xmlns:p14="http://schemas.microsoft.com/office/powerpoint/2010/main" val="2855792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2428"/>
            <a:ext cx="10287000" cy="635857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Statistical Analysis: Example #3</a:t>
            </a:r>
          </a:p>
        </p:txBody>
      </p:sp>
      <p:sp>
        <p:nvSpPr>
          <p:cNvPr id="6" name="Oval 5"/>
          <p:cNvSpPr/>
          <p:nvPr/>
        </p:nvSpPr>
        <p:spPr>
          <a:xfrm>
            <a:off x="688606" y="3351124"/>
            <a:ext cx="3626655" cy="13159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2022" y="2879424"/>
            <a:ext cx="72598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One cannot discard lower “experiment” counts as errors </a:t>
            </a:r>
          </a:p>
        </p:txBody>
      </p:sp>
    </p:spTree>
    <p:extLst>
      <p:ext uri="{BB962C8B-B14F-4D97-AF65-F5344CB8AC3E}">
        <p14:creationId xmlns:p14="http://schemas.microsoft.com/office/powerpoint/2010/main" val="409930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Neutron Detection Best Practices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361" y="1466586"/>
            <a:ext cx="9467103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Configuration</a:t>
            </a:r>
            <a:endParaRPr lang="ru-RU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Cover the detector in lead foil to suppress gamma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Use moderator: 2-4” of HDPE is usually enough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Place the detector and all the electronics in a metal enclosure (Faraday cage)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Employ battery power to avoid ground loops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Record the detector signal for off-line analysis and pulse shape audit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Calibration</a:t>
            </a:r>
            <a:endParaRPr lang="ru-RU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Use a neutron check-source (e.g. 5 </a:t>
            </a:r>
            <a:r>
              <a:rPr lang="en-US" sz="2900" dirty="0" err="1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mCi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Po-Be) to check the detector:</a:t>
            </a:r>
            <a:b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</a:br>
            <a:r>
              <a:rPr lang="en-US" sz="2900" b="1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the detector must respond to the source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Use a gamma source (e.g. 10 </a:t>
            </a:r>
            <a:r>
              <a:rPr lang="el-GR" sz="3200" dirty="0"/>
              <a:t>μ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Ci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137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Cs) to verify gamma rejection:</a:t>
            </a:r>
            <a:b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</a:br>
            <a:r>
              <a:rPr lang="en-US" sz="2900" b="1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the detector must not respond to the source</a:t>
            </a:r>
          </a:p>
        </p:txBody>
      </p:sp>
    </p:spTree>
    <p:extLst>
      <p:ext uri="{BB962C8B-B14F-4D97-AF65-F5344CB8AC3E}">
        <p14:creationId xmlns:p14="http://schemas.microsoft.com/office/powerpoint/2010/main" val="543875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  <a:latin typeface="Century Gothic"/>
                <a:cs typeface="Century Gothic"/>
              </a:rPr>
              <a:t>Neutron Detection Best Practices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361" y="1466586"/>
            <a:ext cx="9467103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62500" lnSpcReduction="2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Experiment</a:t>
            </a:r>
            <a:endParaRPr lang="ru-RU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Place the detector as close to the purported neutron source as possible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Use gamma detector for gamma intensity &amp; spectrum monitoring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Statistical Analysis</a:t>
            </a:r>
            <a:endParaRPr lang="ru-RU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Check background regularly: record 20+ measurements each time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Record 20+ “experiment” measurements each time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Calculate P-value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Statistics will improve with the increase in the number of measurements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Secondary Means of Confirmation</a:t>
            </a:r>
            <a:endParaRPr lang="ru-RU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Use bubble detector to verify / confirm the neutron flux</a:t>
            </a: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If the neutron flux appears large use indium foil activation to verify / confirm the neutron flux</a:t>
            </a:r>
          </a:p>
        </p:txBody>
      </p:sp>
    </p:spTree>
    <p:extLst>
      <p:ext uri="{BB962C8B-B14F-4D97-AF65-F5344CB8AC3E}">
        <p14:creationId xmlns:p14="http://schemas.microsoft.com/office/powerpoint/2010/main" val="2019039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Useful Resources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20EC5-AEE5-4642-8BCF-35C034CDEC22}"/>
              </a:ext>
            </a:extLst>
          </p:cNvPr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hlinkClick r:id="rId2"/>
              </a:rPr>
              <a:t>http://maximus.energy/index.php/product/neutron-pro/</a:t>
            </a:r>
            <a:endParaRPr lang="en-US" sz="3200" dirty="0"/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hlinkClick r:id="rId3"/>
              </a:rPr>
              <a:t>http://bubbletech.ca/product_type/bubble-detector-products/</a:t>
            </a:r>
            <a:endParaRPr lang="en-US" sz="3200" dirty="0"/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hlinkClick r:id="rId4"/>
              </a:rPr>
              <a:t>https://amstat.com/esd-ionizer/nuclespot-alpha-ionizer/</a:t>
            </a:r>
            <a:endParaRPr lang="en-US" sz="3200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9750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dpe Plastic Welding Polyethylene Plate - Buy Polyethylene Plate ...">
            <a:extLst>
              <a:ext uri="{FF2B5EF4-FFF2-40B4-BE49-F238E27FC236}">
                <a16:creationId xmlns:a16="http://schemas.microsoft.com/office/drawing/2014/main" id="{779F691F-1A60-404B-A3D1-E1955E7A6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1488" y="1333500"/>
            <a:ext cx="3655512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Neutron Moderators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9CEB9-8ABA-47AA-BD03-13F298193634}"/>
              </a:ext>
            </a:extLst>
          </p:cNvPr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Hydrogen</a:t>
            </a:r>
            <a:endParaRPr lang="ru-RU" sz="2900" b="1" dirty="0"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Water, oil, organics</a:t>
            </a:r>
            <a:endParaRPr lang="ru-RU" sz="2900" dirty="0"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b="1" dirty="0">
                <a:solidFill>
                  <a:srgbClr val="C0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High-density ultrahigh molecular weight polyethylene (HDPE)</a:t>
            </a:r>
            <a:endParaRPr lang="ru-RU" sz="2900" b="1" dirty="0">
              <a:solidFill>
                <a:srgbClr val="C00000"/>
              </a:solidFill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–"/>
            </a:pPr>
            <a:r>
              <a:rPr lang="en-US" sz="2900" dirty="0">
                <a:solidFill>
                  <a:srgbClr val="C0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Absorbs thermal neutrons</a:t>
            </a:r>
            <a:endParaRPr lang="ru-RU" sz="2900" dirty="0">
              <a:solidFill>
                <a:srgbClr val="C00000"/>
              </a:solidFill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Deuterium</a:t>
            </a:r>
            <a:endParaRPr lang="ru-RU" sz="2900" b="1" dirty="0"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Heavy water</a:t>
            </a:r>
            <a:endParaRPr lang="ru-RU" sz="2900" dirty="0"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–"/>
            </a:pPr>
            <a:r>
              <a:rPr lang="en-US" sz="2900" dirty="0">
                <a:solidFill>
                  <a:srgbClr val="C0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Expensive</a:t>
            </a:r>
            <a:endParaRPr lang="ru-RU" sz="2900" dirty="0">
              <a:solidFill>
                <a:srgbClr val="C00000"/>
              </a:solidFill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Graphite</a:t>
            </a:r>
            <a:endParaRPr lang="ru-RU" sz="2900" b="1" dirty="0"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Must be boron-free</a:t>
            </a:r>
            <a:endParaRPr lang="ru-RU" sz="2900" dirty="0"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Beryllium</a:t>
            </a:r>
            <a:endParaRPr lang="ru-RU" sz="2900" b="1" dirty="0"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–"/>
            </a:pPr>
            <a:r>
              <a:rPr lang="en-US" sz="2900" dirty="0">
                <a:solidFill>
                  <a:srgbClr val="C0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Expensive, dust is very toxic (hence difficult to machine)</a:t>
            </a:r>
            <a:endParaRPr lang="ru-RU" sz="2900" dirty="0">
              <a:solidFill>
                <a:srgbClr val="C00000"/>
              </a:solidFill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ru-RU" sz="2900" dirty="0"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1024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Moderator Positioning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78A60D-A72C-44AB-968E-9057DDFE2879}"/>
              </a:ext>
            </a:extLst>
          </p:cNvPr>
          <p:cNvGrpSpPr/>
          <p:nvPr/>
        </p:nvGrpSpPr>
        <p:grpSpPr>
          <a:xfrm>
            <a:off x="1225683" y="2079786"/>
            <a:ext cx="2976664" cy="2247090"/>
            <a:chOff x="3655168" y="1643974"/>
            <a:chExt cx="2976664" cy="2247090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234D951B-50DA-4E23-ACAD-87B37D992E72}"/>
                </a:ext>
              </a:extLst>
            </p:cNvPr>
            <p:cNvSpPr/>
            <p:nvPr/>
          </p:nvSpPr>
          <p:spPr>
            <a:xfrm>
              <a:off x="3655168" y="1643974"/>
              <a:ext cx="2976664" cy="2247090"/>
            </a:xfrm>
            <a:prstGeom prst="fram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Moderator</a:t>
              </a:r>
            </a:p>
          </p:txBody>
        </p:sp>
        <p:sp>
          <p:nvSpPr>
            <p:cNvPr id="4" name="Explosion: 8 Points 3">
              <a:extLst>
                <a:ext uri="{FF2B5EF4-FFF2-40B4-BE49-F238E27FC236}">
                  <a16:creationId xmlns:a16="http://schemas.microsoft.com/office/drawing/2014/main" id="{9B44511F-D99C-4024-AE94-EC4DF4669404}"/>
                </a:ext>
              </a:extLst>
            </p:cNvPr>
            <p:cNvSpPr/>
            <p:nvPr/>
          </p:nvSpPr>
          <p:spPr>
            <a:xfrm>
              <a:off x="3888630" y="1939406"/>
              <a:ext cx="2587558" cy="1247666"/>
            </a:xfrm>
            <a:prstGeom prst="irregularSeal1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Compact Source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CA6BAF-5AC0-4B27-97FF-1C13561D48E6}"/>
                </a:ext>
              </a:extLst>
            </p:cNvPr>
            <p:cNvSpPr/>
            <p:nvPr/>
          </p:nvSpPr>
          <p:spPr>
            <a:xfrm>
              <a:off x="3966452" y="3094643"/>
              <a:ext cx="2354094" cy="4954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Detector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49579A-935D-4D67-92F4-8337C616BCAD}"/>
              </a:ext>
            </a:extLst>
          </p:cNvPr>
          <p:cNvGrpSpPr/>
          <p:nvPr/>
        </p:nvGrpSpPr>
        <p:grpSpPr>
          <a:xfrm>
            <a:off x="6084655" y="1375794"/>
            <a:ext cx="3137982" cy="2951082"/>
            <a:chOff x="3651924" y="4234057"/>
            <a:chExt cx="3137982" cy="2951082"/>
          </a:xfrm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849C49B6-4C58-44CE-B255-A085EB351AFD}"/>
                </a:ext>
              </a:extLst>
            </p:cNvPr>
            <p:cNvSpPr/>
            <p:nvPr/>
          </p:nvSpPr>
          <p:spPr>
            <a:xfrm>
              <a:off x="3655168" y="6087629"/>
              <a:ext cx="2976664" cy="1097510"/>
            </a:xfrm>
            <a:prstGeom prst="frame">
              <a:avLst>
                <a:gd name="adj1" fmla="val 27568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Moderator</a:t>
              </a:r>
            </a:p>
          </p:txBody>
        </p:sp>
        <p:sp>
          <p:nvSpPr>
            <p:cNvPr id="13" name="Explosion: 8 Points 12">
              <a:extLst>
                <a:ext uri="{FF2B5EF4-FFF2-40B4-BE49-F238E27FC236}">
                  <a16:creationId xmlns:a16="http://schemas.microsoft.com/office/drawing/2014/main" id="{8DD637A8-3745-49B7-9E4E-E3F77D820FC1}"/>
                </a:ext>
              </a:extLst>
            </p:cNvPr>
            <p:cNvSpPr/>
            <p:nvPr/>
          </p:nvSpPr>
          <p:spPr>
            <a:xfrm>
              <a:off x="3651924" y="4234057"/>
              <a:ext cx="3137982" cy="2247090"/>
            </a:xfrm>
            <a:prstGeom prst="irregularSeal1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Extended Source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32F128-E26B-463D-96FE-D42E44C16525}"/>
                </a:ext>
              </a:extLst>
            </p:cNvPr>
            <p:cNvSpPr/>
            <p:nvPr/>
          </p:nvSpPr>
          <p:spPr>
            <a:xfrm>
              <a:off x="3966452" y="6388718"/>
              <a:ext cx="2354094" cy="4954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Detector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D0CCBBA-D5F2-4A8E-9EF7-39A56732699A}"/>
              </a:ext>
            </a:extLst>
          </p:cNvPr>
          <p:cNvSpPr txBox="1"/>
          <p:nvPr/>
        </p:nvSpPr>
        <p:spPr>
          <a:xfrm>
            <a:off x="607549" y="5073162"/>
            <a:ext cx="9269465" cy="2312229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7500" lnSpcReduction="20000"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solidFill>
                  <a:srgbClr val="C0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Optimal moderator thickness depends on neutron energy:</a:t>
            </a:r>
            <a:endParaRPr lang="ru-RU" sz="2900" b="1" dirty="0">
              <a:solidFill>
                <a:srgbClr val="C00000"/>
              </a:solidFill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  <a:p>
            <a:pPr marL="926104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Fast neutrons</a:t>
            </a:r>
            <a:r>
              <a:rPr lang="ru-RU" sz="2900" b="1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:</a:t>
            </a:r>
            <a:r>
              <a:rPr lang="ru-RU" sz="29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 5-10 </a:t>
            </a:r>
            <a:r>
              <a:rPr lang="en-US" sz="29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cm of HDPE</a:t>
            </a:r>
            <a:endParaRPr lang="ru-RU" sz="2900" dirty="0"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  <a:p>
            <a:pPr marL="926104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Thermal neutrons</a:t>
            </a:r>
            <a:r>
              <a:rPr lang="ru-RU" sz="2900" b="1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:</a:t>
            </a:r>
            <a:r>
              <a:rPr lang="ru-RU" sz="29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moderator not needed</a:t>
            </a:r>
            <a:r>
              <a:rPr lang="ru-RU" sz="29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! </a:t>
            </a:r>
            <a:r>
              <a:rPr lang="en-US" sz="2900" dirty="0">
                <a:solidFill>
                  <a:srgbClr val="C00000"/>
                </a:solidFill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It will absorb them</a:t>
            </a:r>
            <a:endParaRPr lang="ru-RU" sz="2900" dirty="0">
              <a:solidFill>
                <a:srgbClr val="C00000"/>
              </a:solidFill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  <a:p>
            <a:pPr marL="926104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Cold neutrons</a:t>
            </a:r>
            <a:r>
              <a:rPr lang="ru-RU" sz="2900" b="1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:</a:t>
            </a:r>
            <a:r>
              <a:rPr lang="ru-RU" sz="29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Cambria"/>
                <a:cs typeface="Cambria"/>
              </a:rPr>
              <a:t>will be absorbed by environment, even by the air</a:t>
            </a:r>
            <a:endParaRPr lang="ru-RU" sz="2900" dirty="0"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dirty="0">
              <a:effectLst>
                <a:glow rad="127000">
                  <a:schemeClr val="bg1">
                    <a:alpha val="93000"/>
                  </a:schemeClr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2270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361" y="1466586"/>
            <a:ext cx="9269465" cy="6322100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Thermal neutrons</a:t>
            </a:r>
            <a:endParaRPr lang="ru-RU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Proportional counters: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3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He,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10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BF</a:t>
            </a:r>
            <a:r>
              <a:rPr lang="en-US" sz="2900" baseline="-25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3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10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B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983254" lvl="1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Corona mode counters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typically stronger single than proportional counters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Fast neutrons: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4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He, CH</a:t>
            </a:r>
            <a:r>
              <a:rPr lang="en-US" sz="2900" baseline="-25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4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liquid scintillators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Crystal scintillators: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6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Li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glass, NaI(Tl + Li)</a:t>
            </a: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Bubble detectors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Track detectors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CR39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Solid-state</a:t>
            </a:r>
            <a:r>
              <a:rPr lang="ru-RU" sz="2900" b="1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6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LiF</a:t>
            </a:r>
            <a:r>
              <a:rPr lang="en-US" sz="2900" baseline="-25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6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10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B over silicon diode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arenR"/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Common Neutron Detector Types</a:t>
            </a:r>
          </a:p>
        </p:txBody>
      </p:sp>
    </p:spTree>
    <p:extLst>
      <p:ext uri="{BB962C8B-B14F-4D97-AF65-F5344CB8AC3E}">
        <p14:creationId xmlns:p14="http://schemas.microsoft.com/office/powerpoint/2010/main" val="252342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roducts - Global Nucleonics">
            <a:extLst>
              <a:ext uri="{FF2B5EF4-FFF2-40B4-BE49-F238E27FC236}">
                <a16:creationId xmlns:a16="http://schemas.microsoft.com/office/drawing/2014/main" id="{5627CBD7-0C48-4893-8CD0-85C2A1790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971" y="1151310"/>
            <a:ext cx="4178030" cy="41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Proportional Counters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3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He / 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10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BF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3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 / 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10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B</a:t>
            </a:r>
            <a:endParaRPr lang="en-US" b="1" baseline="-25000" dirty="0">
              <a:solidFill>
                <a:schemeClr val="accent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F3F8C-6310-4505-8465-6FEDE2E9672C}"/>
              </a:ext>
            </a:extLst>
          </p:cNvPr>
          <p:cNvSpPr txBox="1"/>
          <p:nvPr/>
        </p:nvSpPr>
        <p:spPr>
          <a:xfrm>
            <a:off x="508766" y="4873557"/>
            <a:ext cx="9269465" cy="2918633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Very high thermal neutron sensitivity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Sensitive to electromagnetic interference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Sensitive to gamma radiation, </a:t>
            </a:r>
            <a:r>
              <a:rPr lang="en-US" sz="2900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gamma rejection is a must</a:t>
            </a:r>
            <a:endParaRPr lang="ru-RU" sz="2900" dirty="0">
              <a:solidFill>
                <a:srgbClr val="C00000"/>
              </a:solidFill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Old soviet SHM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-18,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SI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-19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N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are good for research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  <p:pic>
        <p:nvPicPr>
          <p:cNvPr id="5122" name="Picture 2" descr="SNM-17 Helium-3 Neutron Detector – Maximus Energy">
            <a:extLst>
              <a:ext uri="{FF2B5EF4-FFF2-40B4-BE49-F238E27FC236}">
                <a16:creationId xmlns:a16="http://schemas.microsoft.com/office/drawing/2014/main" id="{DBEB3A50-F095-463C-B15E-A24915C85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299" y="2730208"/>
            <a:ext cx="5817140" cy="79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33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organic Scintillator Detectors - CAEN SyS">
            <a:extLst>
              <a:ext uri="{FF2B5EF4-FFF2-40B4-BE49-F238E27FC236}">
                <a16:creationId xmlns:a16="http://schemas.microsoft.com/office/drawing/2014/main" id="{60390EC8-B440-4C06-94DB-F93243123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317" y="1333500"/>
            <a:ext cx="3876362" cy="354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6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Li Glass Crystal Scintillators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F3F8C-6310-4505-8465-6FEDE2E9672C}"/>
              </a:ext>
            </a:extLst>
          </p:cNvPr>
          <p:cNvSpPr txBox="1"/>
          <p:nvPr/>
        </p:nvSpPr>
        <p:spPr>
          <a:xfrm>
            <a:off x="508766" y="4873557"/>
            <a:ext cx="9269465" cy="2918633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925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High thermal neutron sensitivity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Not as sensitive to EM interference as proportional counters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Sensitive to gamma radiation, </a:t>
            </a:r>
            <a:r>
              <a:rPr lang="en-US" sz="2900" dirty="0">
                <a:solidFill>
                  <a:srgbClr val="C00000"/>
                </a:solidFill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gamma rejection is a must</a:t>
            </a:r>
            <a:endParaRPr lang="en-US" sz="2900" b="1" dirty="0">
              <a:solidFill>
                <a:srgbClr val="C00000"/>
              </a:solidFill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5197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BDS - Bubble Detector Spectrometer | Bubble Technology Industries Inc.">
            <a:extLst>
              <a:ext uri="{FF2B5EF4-FFF2-40B4-BE49-F238E27FC236}">
                <a16:creationId xmlns:a16="http://schemas.microsoft.com/office/drawing/2014/main" id="{21D0903D-27BB-496D-9795-9A5552469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0358" y="1333500"/>
            <a:ext cx="4876800" cy="266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22B95BE8-383A-4EB9-8D96-EDC6A99C3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7158" y="1333499"/>
            <a:ext cx="1085681" cy="266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333500"/>
          </a:xfrm>
          <a:solidFill>
            <a:srgbClr val="FADA8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/>
                <a:cs typeface="Century Gothic"/>
              </a:rPr>
              <a:t>Bubble Detectors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F3F8C-6310-4505-8465-6FEDE2E9672C}"/>
              </a:ext>
            </a:extLst>
          </p:cNvPr>
          <p:cNvSpPr txBox="1"/>
          <p:nvPr/>
        </p:nvSpPr>
        <p:spPr>
          <a:xfrm>
            <a:off x="508766" y="4003997"/>
            <a:ext cx="9269465" cy="3997004"/>
          </a:xfrm>
          <a:prstGeom prst="rect">
            <a:avLst/>
          </a:prstGeom>
          <a:noFill/>
        </p:spPr>
        <p:txBody>
          <a:bodyPr wrap="square" lIns="93781" tIns="46890" rIns="93781" bIns="46890" rtlCol="0"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Made by Bubble Technology Industries (BTI)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,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Canada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Made for different energy ranges (e.g. one can order a 6-vial spectrometer)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+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Insensitive to electromagnetic interference, x-ray or gamma radiation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+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Inexpensive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: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~$300 ea.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–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Low neutron sensitivity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(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~1000 less than </a:t>
            </a:r>
            <a:r>
              <a:rPr lang="en-US" sz="2900" baseline="300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3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He)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–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Useful life: </a:t>
            </a:r>
            <a:r>
              <a:rPr lang="ru-RU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1-2 </a:t>
            </a: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years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Cambria" panose="02040503050406030204" pitchFamily="18" charset="0"/>
              <a:buChar char="–"/>
            </a:pPr>
            <a:r>
              <a:rPr lang="en-US" sz="2900" dirty="0">
                <a:effectLst>
                  <a:glow>
                    <a:schemeClr val="bg1"/>
                  </a:glow>
                </a:effectLst>
                <a:latin typeface="Cambria"/>
                <a:cs typeface="Cambria"/>
              </a:rPr>
              <a:t>Sensitive to vibration, shock and heat (cause bubbles)</a:t>
            </a:r>
            <a:endParaRPr lang="ru-RU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b="1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900" dirty="0">
              <a:effectLst>
                <a:glow>
                  <a:schemeClr val="bg1"/>
                </a:glow>
              </a:effectLst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91610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7064</TotalTime>
  <Words>1357</Words>
  <Application>Microsoft Office PowerPoint</Application>
  <PresentationFormat>Custom</PresentationFormat>
  <Paragraphs>208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</vt:lpstr>
      <vt:lpstr>Century Gothic</vt:lpstr>
      <vt:lpstr>Wingdings</vt:lpstr>
      <vt:lpstr>Office Theme</vt:lpstr>
      <vt:lpstr>Neutron Radiation: Measurement Best Practices        Max Fomitchev-Zamilov, Ph.D. Maximus Energy Corporation founder@maximus.energy www.maximus.energy</vt:lpstr>
      <vt:lpstr>Neutron Detection Basics</vt:lpstr>
      <vt:lpstr>Neutron Absorption Cross-Section</vt:lpstr>
      <vt:lpstr>Neutron Moderators</vt:lpstr>
      <vt:lpstr>Moderator Positioning</vt:lpstr>
      <vt:lpstr>Common Neutron Detector Types</vt:lpstr>
      <vt:lpstr>Proportional Counters 3He / 10BF3 / 10B</vt:lpstr>
      <vt:lpstr>6Li Glass Crystal Scintillators</vt:lpstr>
      <vt:lpstr>Bubble Detectors</vt:lpstr>
      <vt:lpstr>CR39 Plastic Track Detector</vt:lpstr>
      <vt:lpstr>Neutron Activation</vt:lpstr>
      <vt:lpstr>Proportional Counter Properties</vt:lpstr>
      <vt:lpstr>General Counter Diagram</vt:lpstr>
      <vt:lpstr>Do Not Use “Black Box” Systems</vt:lpstr>
      <vt:lpstr>Simplified Detector Schematics</vt:lpstr>
      <vt:lpstr>NEUTRON-PRO System</vt:lpstr>
      <vt:lpstr>NEUTRON-BANK 12 x 12”</vt:lpstr>
      <vt:lpstr>PulseCounter Software</vt:lpstr>
      <vt:lpstr>3He Counter: Proportional Mode</vt:lpstr>
      <vt:lpstr>PowerPoint Presentation</vt:lpstr>
      <vt:lpstr>Thermal Neutron Spectrum</vt:lpstr>
      <vt:lpstr>Gamma Rejection</vt:lpstr>
      <vt:lpstr>Gamma Rejection</vt:lpstr>
      <vt:lpstr>Neutron Check Source</vt:lpstr>
      <vt:lpstr>Systematic Errors</vt:lpstr>
      <vt:lpstr>Random Processes</vt:lpstr>
      <vt:lpstr>Statistical Analysis</vt:lpstr>
      <vt:lpstr>How to Calculate P-Value in Excel</vt:lpstr>
      <vt:lpstr>Statistical Analysis: Example #1</vt:lpstr>
      <vt:lpstr>Statistical Analysis: Example #2</vt:lpstr>
      <vt:lpstr>Statistical Analysis: Example #3</vt:lpstr>
      <vt:lpstr>Neutron Detection Best Practices</vt:lpstr>
      <vt:lpstr>Neutron Detection Best Practices</vt:lpstr>
      <vt:lpstr>Useful Resources</vt:lpstr>
    </vt:vector>
  </TitlesOfParts>
  <Manager/>
  <Company>Infinite Energy Corporation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Thorium Battery</dc:title>
  <dc:subject>Powerplant in your pocket</dc:subject>
  <dc:creator>Max Fomitchev-Zamilov</dc:creator>
  <cp:keywords/>
  <dc:description/>
  <cp:lastModifiedBy>Max I. Fomitchev-Zamilov</cp:lastModifiedBy>
  <cp:revision>754</cp:revision>
  <cp:lastPrinted>2015-06-10T20:20:26Z</cp:lastPrinted>
  <dcterms:created xsi:type="dcterms:W3CDTF">2015-02-27T00:14:06Z</dcterms:created>
  <dcterms:modified xsi:type="dcterms:W3CDTF">2020-06-11T00:26:29Z</dcterms:modified>
  <cp:category/>
</cp:coreProperties>
</file>