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97" r:id="rId4"/>
    <p:sldId id="293" r:id="rId5"/>
    <p:sldId id="299" r:id="rId6"/>
    <p:sldId id="292" r:id="rId7"/>
    <p:sldId id="300" r:id="rId8"/>
    <p:sldId id="272" r:id="rId9"/>
    <p:sldId id="282" r:id="rId10"/>
    <p:sldId id="302" r:id="rId11"/>
    <p:sldId id="316" r:id="rId12"/>
    <p:sldId id="317" r:id="rId13"/>
    <p:sldId id="309" r:id="rId14"/>
    <p:sldId id="318" r:id="rId15"/>
    <p:sldId id="319" r:id="rId16"/>
    <p:sldId id="321" r:id="rId17"/>
    <p:sldId id="320" r:id="rId18"/>
    <p:sldId id="276" r:id="rId19"/>
    <p:sldId id="301" r:id="rId20"/>
    <p:sldId id="277" r:id="rId21"/>
    <p:sldId id="304" r:id="rId22"/>
    <p:sldId id="280" r:id="rId23"/>
    <p:sldId id="303" r:id="rId24"/>
    <p:sldId id="308" r:id="rId25"/>
    <p:sldId id="307" r:id="rId26"/>
    <p:sldId id="311" r:id="rId27"/>
    <p:sldId id="312" r:id="rId28"/>
    <p:sldId id="314" r:id="rId29"/>
    <p:sldId id="313" r:id="rId30"/>
    <p:sldId id="315" r:id="rId31"/>
    <p:sldId id="310" r:id="rId32"/>
    <p:sldId id="322" r:id="rId33"/>
    <p:sldId id="323" r:id="rId34"/>
  </p:sldIdLst>
  <p:sldSz cx="10287000" cy="8001000"/>
  <p:notesSz cx="6858000" cy="9144000"/>
  <p:defaultTextStyle>
    <a:defPPr>
      <a:defRPr lang="en-US"/>
    </a:defPPr>
    <a:lvl1pPr marL="0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B922A"/>
    <a:srgbClr val="269A37"/>
    <a:srgbClr val="F1B009"/>
    <a:srgbClr val="FF8000"/>
    <a:srgbClr val="939393"/>
    <a:srgbClr val="870E0E"/>
    <a:srgbClr val="FCE985"/>
    <a:srgbClr val="B00111"/>
    <a:srgbClr val="10316B"/>
    <a:srgbClr val="117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9343" autoAdjust="0"/>
  </p:normalViewPr>
  <p:slideViewPr>
    <p:cSldViewPr snapToGrid="0" snapToObjects="1">
      <p:cViewPr varScale="1">
        <p:scale>
          <a:sx n="98" d="100"/>
          <a:sy n="98" d="100"/>
        </p:scale>
        <p:origin x="1008" y="96"/>
      </p:cViewPr>
      <p:guideLst>
        <p:guide orient="horz" pos="252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ED017-67EE-CC46-A3EC-28221234CC6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16522-0655-0C45-8076-FEC58986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9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85498"/>
            <a:ext cx="8743950" cy="1715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533900"/>
            <a:ext cx="7200900" cy="2044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1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7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320413"/>
            <a:ext cx="2314575" cy="68267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20413"/>
            <a:ext cx="6772275" cy="68267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2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5141385"/>
            <a:ext cx="8743950" cy="1589088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391166"/>
            <a:ext cx="8743950" cy="175021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89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7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6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5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4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3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2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1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66903"/>
            <a:ext cx="4543425" cy="52802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866903"/>
            <a:ext cx="4543425" cy="52802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790966"/>
            <a:ext cx="4545212" cy="74638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8904" indent="0">
              <a:buNone/>
              <a:defRPr sz="2100" b="1"/>
            </a:lvl2pPr>
            <a:lvl3pPr marL="937809" indent="0">
              <a:buNone/>
              <a:defRPr sz="1800" b="1"/>
            </a:lvl3pPr>
            <a:lvl4pPr marL="1406713" indent="0">
              <a:buNone/>
              <a:defRPr sz="1600" b="1"/>
            </a:lvl4pPr>
            <a:lvl5pPr marL="1875617" indent="0">
              <a:buNone/>
              <a:defRPr sz="1600" b="1"/>
            </a:lvl5pPr>
            <a:lvl6pPr marL="2344522" indent="0">
              <a:buNone/>
              <a:defRPr sz="1600" b="1"/>
            </a:lvl6pPr>
            <a:lvl7pPr marL="2813426" indent="0">
              <a:buNone/>
              <a:defRPr sz="1600" b="1"/>
            </a:lvl7pPr>
            <a:lvl8pPr marL="3282330" indent="0">
              <a:buNone/>
              <a:defRPr sz="1600" b="1"/>
            </a:lvl8pPr>
            <a:lvl9pPr marL="3751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537355"/>
            <a:ext cx="4545212" cy="46098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790966"/>
            <a:ext cx="4546997" cy="74638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8904" indent="0">
              <a:buNone/>
              <a:defRPr sz="2100" b="1"/>
            </a:lvl2pPr>
            <a:lvl3pPr marL="937809" indent="0">
              <a:buNone/>
              <a:defRPr sz="1800" b="1"/>
            </a:lvl3pPr>
            <a:lvl4pPr marL="1406713" indent="0">
              <a:buNone/>
              <a:defRPr sz="1600" b="1"/>
            </a:lvl4pPr>
            <a:lvl5pPr marL="1875617" indent="0">
              <a:buNone/>
              <a:defRPr sz="1600" b="1"/>
            </a:lvl5pPr>
            <a:lvl6pPr marL="2344522" indent="0">
              <a:buNone/>
              <a:defRPr sz="1600" b="1"/>
            </a:lvl6pPr>
            <a:lvl7pPr marL="2813426" indent="0">
              <a:buNone/>
              <a:defRPr sz="1600" b="1"/>
            </a:lvl7pPr>
            <a:lvl8pPr marL="3282330" indent="0">
              <a:buNone/>
              <a:defRPr sz="1600" b="1"/>
            </a:lvl8pPr>
            <a:lvl9pPr marL="3751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537355"/>
            <a:ext cx="4546997" cy="46098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4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18559"/>
            <a:ext cx="3384352" cy="135572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3" y="318560"/>
            <a:ext cx="5750719" cy="6828632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74285"/>
            <a:ext cx="3384352" cy="5472907"/>
          </a:xfrm>
        </p:spPr>
        <p:txBody>
          <a:bodyPr/>
          <a:lstStyle>
            <a:lvl1pPr marL="0" indent="0">
              <a:buNone/>
              <a:defRPr sz="1400"/>
            </a:lvl1pPr>
            <a:lvl2pPr marL="468904" indent="0">
              <a:buNone/>
              <a:defRPr sz="1200"/>
            </a:lvl2pPr>
            <a:lvl3pPr marL="937809" indent="0">
              <a:buNone/>
              <a:defRPr sz="1000"/>
            </a:lvl3pPr>
            <a:lvl4pPr marL="1406713" indent="0">
              <a:buNone/>
              <a:defRPr sz="900"/>
            </a:lvl4pPr>
            <a:lvl5pPr marL="1875617" indent="0">
              <a:buNone/>
              <a:defRPr sz="900"/>
            </a:lvl5pPr>
            <a:lvl6pPr marL="2344522" indent="0">
              <a:buNone/>
              <a:defRPr sz="900"/>
            </a:lvl6pPr>
            <a:lvl7pPr marL="2813426" indent="0">
              <a:buNone/>
              <a:defRPr sz="900"/>
            </a:lvl7pPr>
            <a:lvl8pPr marL="3282330" indent="0">
              <a:buNone/>
              <a:defRPr sz="900"/>
            </a:lvl8pPr>
            <a:lvl9pPr marL="3751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2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600701"/>
            <a:ext cx="6172200" cy="66119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714904"/>
            <a:ext cx="6172200" cy="4800600"/>
          </a:xfrm>
        </p:spPr>
        <p:txBody>
          <a:bodyPr/>
          <a:lstStyle>
            <a:lvl1pPr marL="0" indent="0">
              <a:buNone/>
              <a:defRPr sz="3300"/>
            </a:lvl1pPr>
            <a:lvl2pPr marL="468904" indent="0">
              <a:buNone/>
              <a:defRPr sz="2900"/>
            </a:lvl2pPr>
            <a:lvl3pPr marL="937809" indent="0">
              <a:buNone/>
              <a:defRPr sz="2500"/>
            </a:lvl3pPr>
            <a:lvl4pPr marL="1406713" indent="0">
              <a:buNone/>
              <a:defRPr sz="2100"/>
            </a:lvl4pPr>
            <a:lvl5pPr marL="1875617" indent="0">
              <a:buNone/>
              <a:defRPr sz="2100"/>
            </a:lvl5pPr>
            <a:lvl6pPr marL="2344522" indent="0">
              <a:buNone/>
              <a:defRPr sz="2100"/>
            </a:lvl6pPr>
            <a:lvl7pPr marL="2813426" indent="0">
              <a:buNone/>
              <a:defRPr sz="2100"/>
            </a:lvl7pPr>
            <a:lvl8pPr marL="3282330" indent="0">
              <a:buNone/>
              <a:defRPr sz="2100"/>
            </a:lvl8pPr>
            <a:lvl9pPr marL="3751235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261895"/>
            <a:ext cx="6172200" cy="939006"/>
          </a:xfrm>
        </p:spPr>
        <p:txBody>
          <a:bodyPr/>
          <a:lstStyle>
            <a:lvl1pPr marL="0" indent="0">
              <a:buNone/>
              <a:defRPr sz="1400"/>
            </a:lvl1pPr>
            <a:lvl2pPr marL="468904" indent="0">
              <a:buNone/>
              <a:defRPr sz="1200"/>
            </a:lvl2pPr>
            <a:lvl3pPr marL="937809" indent="0">
              <a:buNone/>
              <a:defRPr sz="1000"/>
            </a:lvl3pPr>
            <a:lvl4pPr marL="1406713" indent="0">
              <a:buNone/>
              <a:defRPr sz="900"/>
            </a:lvl4pPr>
            <a:lvl5pPr marL="1875617" indent="0">
              <a:buNone/>
              <a:defRPr sz="900"/>
            </a:lvl5pPr>
            <a:lvl6pPr marL="2344522" indent="0">
              <a:buNone/>
              <a:defRPr sz="900"/>
            </a:lvl6pPr>
            <a:lvl7pPr marL="2813426" indent="0">
              <a:buNone/>
              <a:defRPr sz="900"/>
            </a:lvl7pPr>
            <a:lvl8pPr marL="3282330" indent="0">
              <a:buNone/>
              <a:defRPr sz="900"/>
            </a:lvl8pPr>
            <a:lvl9pPr marL="3751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9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320411"/>
            <a:ext cx="9258300" cy="1333500"/>
          </a:xfrm>
          <a:prstGeom prst="rect">
            <a:avLst/>
          </a:prstGeom>
        </p:spPr>
        <p:txBody>
          <a:bodyPr vert="horz" lIns="93781" tIns="46890" rIns="93781" bIns="468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66903"/>
            <a:ext cx="9258300" cy="5280290"/>
          </a:xfrm>
          <a:prstGeom prst="rect">
            <a:avLst/>
          </a:prstGeom>
        </p:spPr>
        <p:txBody>
          <a:bodyPr vert="horz" lIns="93781" tIns="46890" rIns="93781" bIns="468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7415743"/>
            <a:ext cx="240030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C018-74E0-7341-A3C0-2188EE0B8D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7415743"/>
            <a:ext cx="325755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7415743"/>
            <a:ext cx="240030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8904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678" indent="-351678" algn="l" defTabSz="468904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70" indent="-293065" algn="l" defTabSz="468904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indent="-234452" algn="l" defTabSz="468904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165" indent="-234452" algn="l" defTabSz="46890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indent="-234452" algn="l" defTabSz="468904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974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78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16782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687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904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7809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6713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5617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44522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3426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82330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235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under@maximus.energ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aximus.energy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imagesco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aximus.energy/index.php/2020/05/09/search-for-alpha-decay-acceleration/" TargetMode="External"/><Relationship Id="rId2" Type="http://schemas.openxmlformats.org/officeDocument/2006/relationships/hyperlink" Target="http://maximus.energy/index.php/product-category/gamm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ptek.com/products/sdd-x-ray-detectors-for-xrf-eds/xr-100sdd-silicon-drift-detector" TargetMode="External"/><Relationship Id="rId4" Type="http://schemas.openxmlformats.org/officeDocument/2006/relationships/hyperlink" Target="https://www.picotech.com/products/oscilloscop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ximus.energy/index.php/product/gamma-pro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aximus.energy/index.php/softwar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ma-Pro 5x5">
            <a:extLst>
              <a:ext uri="{FF2B5EF4-FFF2-40B4-BE49-F238E27FC236}">
                <a16:creationId xmlns:a16="http://schemas.microsoft.com/office/drawing/2014/main" id="{0A2BDB04-649D-4F8E-BB55-A53E5D74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41236"/>
            <a:ext cx="57150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286999" cy="794578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/>
                <a:cs typeface="Arial"/>
              </a:rPr>
              <a:t>X-Ray &amp; Gamma Radiation</a:t>
            </a:r>
            <a:r>
              <a:rPr lang="ru-RU" sz="4800" dirty="0">
                <a:latin typeface="Arial"/>
                <a:cs typeface="Arial"/>
              </a:rPr>
              <a:t>: </a:t>
            </a:r>
            <a:r>
              <a:rPr lang="en-US" sz="4800" dirty="0">
                <a:latin typeface="Arial"/>
                <a:cs typeface="Arial"/>
              </a:rPr>
              <a:t>Measurement Best Practices</a:t>
            </a: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Max Fomitchev-Zamilov, Ph.D.</a:t>
            </a:r>
            <a:br>
              <a:rPr lang="en-US" sz="2800" dirty="0">
                <a:latin typeface="Cambria"/>
                <a:cs typeface="Cambria"/>
              </a:rPr>
            </a:br>
            <a:r>
              <a:rPr lang="en-US" sz="2800" dirty="0">
                <a:latin typeface="Cambria"/>
                <a:cs typeface="Cambria"/>
              </a:rPr>
              <a:t>Maximus Energy Corporation</a:t>
            </a:r>
            <a:br>
              <a:rPr lang="en-US" sz="2800" dirty="0">
                <a:latin typeface="Cambria"/>
                <a:cs typeface="Cambria"/>
              </a:rPr>
            </a:br>
            <a:r>
              <a:rPr lang="en-US" sz="2400" dirty="0" err="1">
                <a:latin typeface="Cambria"/>
                <a:cs typeface="Cambria"/>
                <a:hlinkClick r:id="rId3"/>
              </a:rPr>
              <a:t>founder@maximus.energy</a:t>
            </a:r>
            <a:br>
              <a:rPr lang="en-US" sz="2400" dirty="0">
                <a:latin typeface="Cambria"/>
                <a:cs typeface="Cambria"/>
              </a:rPr>
            </a:br>
            <a:r>
              <a:rPr lang="en-US" sz="2400" dirty="0">
                <a:latin typeface="Cambria"/>
                <a:cs typeface="Cambria"/>
                <a:hlinkClick r:id="rId4"/>
              </a:rPr>
              <a:t>www.maximus.energy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64174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Sensitivity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depends on size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width and thickness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)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of scintillator crystal;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Energy Range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from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 to tens of MeV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depending on scintillator crystal thickness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)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Resolution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energy-dependent;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good crystals have ~30% @ 30 keV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~7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662 keV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5% @ 1.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MeV.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Central hole / well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for compact sample measurement with 4</a:t>
            </a:r>
            <a:r>
              <a:rPr lang="el-GR" sz="2900" dirty="0"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coverage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NaI Detector Properties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056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NaI Detector Efficiency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ED078-7678-4186-80DC-1285E3EF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647812"/>
            <a:ext cx="8096250" cy="3876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B9561-3E47-4200-BA70-E882A9AA14A5}"/>
              </a:ext>
            </a:extLst>
          </p:cNvPr>
          <p:cNvSpPr txBox="1"/>
          <p:nvPr/>
        </p:nvSpPr>
        <p:spPr>
          <a:xfrm>
            <a:off x="508768" y="5653975"/>
            <a:ext cx="9269465" cy="2045472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Exponentially decreases with gamma energy</a:t>
            </a:r>
            <a:endParaRPr lang="ru-RU" sz="24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Exponentially increases with scintillator crystal thickness</a:t>
            </a:r>
            <a:endParaRPr lang="ru-RU" sz="24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Has a maximum around ~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100 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Absolute efficiency is 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2-7%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on average (depending on gamma spectrum)</a:t>
            </a:r>
          </a:p>
        </p:txBody>
      </p:sp>
    </p:spTree>
    <p:extLst>
      <p:ext uri="{BB962C8B-B14F-4D97-AF65-F5344CB8AC3E}">
        <p14:creationId xmlns:p14="http://schemas.microsoft.com/office/powerpoint/2010/main" val="349837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NaI Detector Resolution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B9561-3E47-4200-BA70-E882A9AA14A5}"/>
              </a:ext>
            </a:extLst>
          </p:cNvPr>
          <p:cNvSpPr txBox="1"/>
          <p:nvPr/>
        </p:nvSpPr>
        <p:spPr>
          <a:xfrm>
            <a:off x="508768" y="6161662"/>
            <a:ext cx="9269465" cy="1839337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Peak width decreases with the increase in gamma energy from ~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30% 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50 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to ~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5% 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&gt; 1 MeV</a:t>
            </a:r>
            <a:endParaRPr lang="ru-RU" sz="24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NaI detectors are not very accurate for x-ray 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&lt;100 keV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) 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spectroscopy due to poor resolution</a:t>
            </a:r>
            <a:endParaRPr lang="ru-RU" sz="24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10242" name="Picture 2" descr="Appendix G to the NASA RESEARCH ANNOUNCEMENT for the ...">
            <a:extLst>
              <a:ext uri="{FF2B5EF4-FFF2-40B4-BE49-F238E27FC236}">
                <a16:creationId xmlns:a16="http://schemas.microsoft.com/office/drawing/2014/main" id="{151A0769-73CC-47C0-B85D-1B18BC4D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475869"/>
            <a:ext cx="56292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5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SDD –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high resolution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 keV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),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low sensitivity,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max range from 0.2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to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optimal range from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to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CdTe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/</a:t>
            </a:r>
            <a:r>
              <a:rPr lang="en-US" sz="2900" b="1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CdTeZn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/CZT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–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good resolution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4%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662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кэВ),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low sensitivity, max range from 1 keV to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.5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MeV; optimal range from 1.5 to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NaI(Tl)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–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average resolution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7-8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% @ 662 keV), high sensitivity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max range from 10 keV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10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MeV; optimal range from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 to 3 MeV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HPGe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–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ultra-high resolution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(0.2%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1.3 MeV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)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low sensitivity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useful range from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 to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10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MeV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depending on type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).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Detectors: Area of Applicability</a:t>
            </a:r>
          </a:p>
        </p:txBody>
      </p:sp>
    </p:spTree>
    <p:extLst>
      <p:ext uri="{BB962C8B-B14F-4D97-AF65-F5344CB8AC3E}">
        <p14:creationId xmlns:p14="http://schemas.microsoft.com/office/powerpoint/2010/main" val="252342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-123SDD Complete X-Ray Spectrometer with Silicon Drift Detector ...">
            <a:extLst>
              <a:ext uri="{FF2B5EF4-FFF2-40B4-BE49-F238E27FC236}">
                <a16:creationId xmlns:a16="http://schemas.microsoft.com/office/drawing/2014/main" id="{89BC852B-6727-4B29-B747-978991D9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333500"/>
            <a:ext cx="98202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SDD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High Resolution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 keV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Low Sensitivity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Optimal Range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1 – 30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Maximum Range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0.2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– 100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Peak efficiency @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~25 keV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916B118C-E84A-4984-8690-D8019D935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65"/>
          <a:stretch/>
        </p:blipFill>
        <p:spPr bwMode="auto">
          <a:xfrm>
            <a:off x="6118698" y="4810328"/>
            <a:ext cx="4168302" cy="31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3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CdTe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 /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CdZnTe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 / CZT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Good Resolution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4%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62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keV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Low Sensitivity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Optimal Range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1.5 – 100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Maximum Range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 keV – 1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.5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MeV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Peak Efficiency @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10-60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keV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12290" name="Picture 2" descr="XR-100CdTe X-Ray – Gamma Ray Detector – Amptek &amp;#8211; X-Ray ...">
            <a:extLst>
              <a:ext uri="{FF2B5EF4-FFF2-40B4-BE49-F238E27FC236}">
                <a16:creationId xmlns:a16="http://schemas.microsoft.com/office/drawing/2014/main" id="{3B6B5BF8-0102-4DFB-8D98-E85C47B1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0" y="1465228"/>
            <a:ext cx="98202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A5A98CC-F164-49A0-8460-ECA02C266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14" y="4873557"/>
            <a:ext cx="3990186" cy="31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7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NaI,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CsI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Average Resolution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7-8%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62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keV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High Sensitivity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Optimal Range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30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– 3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MeV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Maximum Range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10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– 10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MeV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Peak Efficiency @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100-200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keV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14338" name="Picture 2" descr="Scintillation Detector model 905 - PEO Radiation Technology">
            <a:extLst>
              <a:ext uri="{FF2B5EF4-FFF2-40B4-BE49-F238E27FC236}">
                <a16:creationId xmlns:a16="http://schemas.microsoft.com/office/drawing/2014/main" id="{4BFD325B-33EB-4432-BDE9-331CCDF4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33500"/>
            <a:ext cx="5905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16BB8-2031-487B-9461-9C56E12A1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692"/>
          <a:stretch/>
        </p:blipFill>
        <p:spPr>
          <a:xfrm>
            <a:off x="6391071" y="5178864"/>
            <a:ext cx="3895929" cy="28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ermanium Detectors">
            <a:extLst>
              <a:ext uri="{FF2B5EF4-FFF2-40B4-BE49-F238E27FC236}">
                <a16:creationId xmlns:a16="http://schemas.microsoft.com/office/drawing/2014/main" id="{03126B8E-D643-4CBA-A7C8-3FC205E3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56" y="-713974"/>
            <a:ext cx="4700621" cy="55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Germanium Detectors /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HPGe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Ultra-High Resolution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0.2%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1.3 MeV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Low Sensitivity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Optimal Range Depends on Detector Type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Common Range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3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keV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– 3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MeV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Peak Efficiency @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~20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keV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13318" name="Picture 6" descr="A single HPGe detector efficiency curve determined by using three ...">
            <a:extLst>
              <a:ext uri="{FF2B5EF4-FFF2-40B4-BE49-F238E27FC236}">
                <a16:creationId xmlns:a16="http://schemas.microsoft.com/office/drawing/2014/main" id="{925E3C4D-C8C1-4E4F-9B1B-B533B8CE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76" y="5389122"/>
            <a:ext cx="3814597" cy="26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1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626B6-BCDF-4AEA-9684-865EBC41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10287000" cy="6878290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Typical NaI(Tl) Detector Signal</a:t>
            </a:r>
          </a:p>
        </p:txBody>
      </p:sp>
    </p:spTree>
    <p:extLst>
      <p:ext uri="{BB962C8B-B14F-4D97-AF65-F5344CB8AC3E}">
        <p14:creationId xmlns:p14="http://schemas.microsoft.com/office/powerpoint/2010/main" val="3077258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626B6-BCDF-4AEA-9684-865EBC41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10287000" cy="6878290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Typical NaI(Tl) Detector Signal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39D7E-ACF6-4D9A-9257-5A7A00A26240}"/>
              </a:ext>
            </a:extLst>
          </p:cNvPr>
          <p:cNvSpPr txBox="1"/>
          <p:nvPr/>
        </p:nvSpPr>
        <p:spPr>
          <a:xfrm>
            <a:off x="695575" y="2482334"/>
            <a:ext cx="15245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Base Level: 0V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C0CD3-B98F-40B8-B7CC-C3D9E811A5A0}"/>
              </a:ext>
            </a:extLst>
          </p:cNvPr>
          <p:cNvSpPr txBox="1"/>
          <p:nvPr/>
        </p:nvSpPr>
        <p:spPr>
          <a:xfrm>
            <a:off x="3092500" y="2704130"/>
            <a:ext cx="3607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Trigger Level (Discriminator): -10 mV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80791-6EBE-47FF-85B2-C382564CD7B8}"/>
              </a:ext>
            </a:extLst>
          </p:cNvPr>
          <p:cNvSpPr txBox="1"/>
          <p:nvPr/>
        </p:nvSpPr>
        <p:spPr>
          <a:xfrm>
            <a:off x="1378114" y="4203173"/>
            <a:ext cx="17556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Rise Time : ~2 </a:t>
            </a:r>
            <a:r>
              <a:rPr lang="el-GR" dirty="0"/>
              <a:t>μ</a:t>
            </a:r>
            <a:r>
              <a:rPr lang="en-US" dirty="0"/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8668B-0971-4B2F-93E3-CF9AA711B2F5}"/>
              </a:ext>
            </a:extLst>
          </p:cNvPr>
          <p:cNvSpPr txBox="1"/>
          <p:nvPr/>
        </p:nvSpPr>
        <p:spPr>
          <a:xfrm>
            <a:off x="5450761" y="3268985"/>
            <a:ext cx="2048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Pulse Width: ~20 </a:t>
            </a:r>
            <a:r>
              <a:rPr lang="el-GR" dirty="0"/>
              <a:t>μ</a:t>
            </a:r>
            <a:r>
              <a:rPr lang="en-US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BF8B05-4039-4C4A-B11D-B90CDEFAED27}"/>
              </a:ext>
            </a:extLst>
          </p:cNvPr>
          <p:cNvSpPr txBox="1"/>
          <p:nvPr/>
        </p:nvSpPr>
        <p:spPr>
          <a:xfrm>
            <a:off x="2698026" y="3425757"/>
            <a:ext cx="26228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Pulse Amplitude: -200 mV</a:t>
            </a:r>
          </a:p>
        </p:txBody>
      </p:sp>
    </p:spTree>
    <p:extLst>
      <p:ext uri="{BB962C8B-B14F-4D97-AF65-F5344CB8AC3E}">
        <p14:creationId xmlns:p14="http://schemas.microsoft.com/office/powerpoint/2010/main" val="320043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Form a hypothesis,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describe confirmation and falsification criteria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Subdue your ego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the truth is more important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Question everything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including your own conclusions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Look for errors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and you will find them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Invite critique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from everybody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especially from peers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Philosophy of Discovery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9960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6-02 at 2.1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88" y="1565201"/>
            <a:ext cx="8475301" cy="63260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B036AC-8A8A-4721-8BE0-D0F860A7B1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287000" cy="1333500"/>
          </a:xfrm>
          <a:prstGeom prst="rect">
            <a:avLst/>
          </a:prstGeo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3781" tIns="46890" rIns="93781" bIns="46890" rtlCol="0" anchor="ctr">
            <a:normAutofit/>
          </a:bodyPr>
          <a:lstStyle>
            <a:lvl1pPr algn="ctr" defTabSz="468904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Exaggerated 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C35B4-39BB-4783-907C-6F3D3691F1FC}"/>
              </a:ext>
            </a:extLst>
          </p:cNvPr>
          <p:cNvSpPr txBox="1"/>
          <p:nvPr/>
        </p:nvSpPr>
        <p:spPr>
          <a:xfrm>
            <a:off x="4100174" y="3336906"/>
            <a:ext cx="28189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Trigger Level (Discriminator)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EFA93B-02AB-4D40-B8FD-A592FF395355}"/>
              </a:ext>
            </a:extLst>
          </p:cNvPr>
          <p:cNvCxnSpPr/>
          <p:nvPr/>
        </p:nvCxnSpPr>
        <p:spPr>
          <a:xfrm>
            <a:off x="1955260" y="3706238"/>
            <a:ext cx="6994187" cy="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7699B0-4E62-4B35-B28C-CFC6B8748178}"/>
              </a:ext>
            </a:extLst>
          </p:cNvPr>
          <p:cNvSpPr txBox="1"/>
          <p:nvPr/>
        </p:nvSpPr>
        <p:spPr>
          <a:xfrm>
            <a:off x="4829748" y="2370149"/>
            <a:ext cx="7136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E8419-1B27-4543-B563-3583C38F000B}"/>
              </a:ext>
            </a:extLst>
          </p:cNvPr>
          <p:cNvSpPr txBox="1"/>
          <p:nvPr/>
        </p:nvSpPr>
        <p:spPr>
          <a:xfrm>
            <a:off x="3456921" y="4543539"/>
            <a:ext cx="13864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Useful Signal</a:t>
            </a:r>
          </a:p>
        </p:txBody>
      </p:sp>
    </p:spTree>
    <p:extLst>
      <p:ext uri="{BB962C8B-B14F-4D97-AF65-F5344CB8AC3E}">
        <p14:creationId xmlns:p14="http://schemas.microsoft.com/office/powerpoint/2010/main" val="362018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Natural NaI Gamma Background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8A14EE2-927F-4427-A55D-C4257340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17831"/>
            <a:ext cx="82867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Calibration 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ru-RU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137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Cs, </a:t>
            </a:r>
            <a:r>
              <a:rPr lang="ru-RU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 and other calibration sources can be purchased at @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  <a:hlinkClick r:id="rId2"/>
              </a:rPr>
              <a:t>www.imagesco.com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One has to have at least two calibration peaks in the energy range of interest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One should check calibration before</a:t>
            </a:r>
            <a:b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</a:b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every experiment</a:t>
            </a:r>
            <a:b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</a:b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(no “stale” calibration).</a:t>
            </a:r>
          </a:p>
        </p:txBody>
      </p:sp>
      <p:pic>
        <p:nvPicPr>
          <p:cNvPr id="2" name="Picture 1" descr="20180602_1532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854" y="3680509"/>
            <a:ext cx="3009146" cy="43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6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815639" cy="653441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62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Intrinsic noise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produces false peaks in the low spectrum channels;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Periodic EM interference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may produce false peaks across all spectrum channels, may shift/distort energies of spectral peaks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Magnetic field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interferes with PMT operation;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Concurrent gammas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cannot be resolved and register as a single gamma of cumulative energy;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Temperature change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results in shift of spectral peaks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Unintended shielding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with human body or equipment may drastically affect counts and spectral peaks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Strong gamma sources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produce x-ray fluorescence (XRF) peaks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Calibration non-linearity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limits accuracy of energy resolution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Contamination (including with radon)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may produce natural radioactivity peaks (e.g.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214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Pb)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Natural background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may vary significantly, especially when only a few samples are taken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Sources of Systematic Errors</a:t>
            </a:r>
          </a:p>
        </p:txBody>
      </p:sp>
    </p:spTree>
    <p:extLst>
      <p:ext uri="{BB962C8B-B14F-4D97-AF65-F5344CB8AC3E}">
        <p14:creationId xmlns:p14="http://schemas.microsoft.com/office/powerpoint/2010/main" val="6258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815639" cy="653441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62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Intrinsic noise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is mitigated by increasing the trigger level, which results in loss of low-energy gammas;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Periodic EM interference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is mitigated by shielding and ground loop elimination;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Magnetic field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is mitigated by screening the PMT with mu-metal and situating detectors away from magnets and high current sources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Concurrent gammas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can be resolved by switching from slow NaI to fast EJ-232 scintillator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Temperature change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can be mitigated by thermostat or by frequent recalibration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Shielding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can be mitigated by fixing the detector position and preventing human or equipment movement during measurement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Calibration non-linearity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can be mitigated by employing multiple calibration sources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Contamination with atmospheric radon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can be mitigated by operating in a hermetically sealed environment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Natural background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should be checked periodically and sampled sufficiently (at least 20 samples)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Controlling Systematic Errors</a:t>
            </a:r>
          </a:p>
        </p:txBody>
      </p:sp>
    </p:spTree>
    <p:extLst>
      <p:ext uri="{BB962C8B-B14F-4D97-AF65-F5344CB8AC3E}">
        <p14:creationId xmlns:p14="http://schemas.microsoft.com/office/powerpoint/2010/main" val="1581999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Random Processes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We are dealing with random processes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That is why we cannot draw conclusions after making only 1-2 (or a handful) of measurements;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</a:rPr>
              <a:t>Too few measurements can yield odd patterns, including some pretty incredible ones;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</a:rPr>
              <a:t>“Non-repeatable” results  are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</a:rPr>
              <a:t>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</a:rPr>
              <a:t>most likely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</a:rPr>
              <a:t>)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</a:rPr>
              <a:t>just odd samples drawn from random distribution.</a:t>
            </a:r>
            <a:endParaRPr lang="ru-RU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57350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Statistical Analysis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Sample the background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≥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20 samples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Sample the experiment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≥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samples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Calculate P-value: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if the value is less than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5%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it is customary to consider the difference between the experiment and the background to be “statistically significant”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900" b="1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If the P-value changes significantly with the addition or removal of samples – you do not have enough samples in your data set</a:t>
            </a:r>
            <a:r>
              <a:rPr lang="ru-RU" sz="2900" b="1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25618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9FB6C-AD1D-46A0-8B18-67989A5EC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028" b="50378"/>
          <a:stretch/>
        </p:blipFill>
        <p:spPr>
          <a:xfrm>
            <a:off x="1946774" y="1333501"/>
            <a:ext cx="6393451" cy="66674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How to Calculate P-Value in Excel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5114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Statistical Analysis in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PulseCounter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AEC1E1C-01F1-4B5A-9C30-FA94D31B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5534"/>
            <a:ext cx="10287000" cy="557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6312F1-B5CE-440D-94A3-042771631C4D}"/>
              </a:ext>
            </a:extLst>
          </p:cNvPr>
          <p:cNvSpPr/>
          <p:nvPr/>
        </p:nvSpPr>
        <p:spPr>
          <a:xfrm>
            <a:off x="5982511" y="5301574"/>
            <a:ext cx="126459" cy="219796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22ED-1021-48B8-90F2-50E2E92F417D}"/>
              </a:ext>
            </a:extLst>
          </p:cNvPr>
          <p:cNvSpPr txBox="1"/>
          <p:nvPr/>
        </p:nvSpPr>
        <p:spPr>
          <a:xfrm>
            <a:off x="5982511" y="4942289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Линия свинца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23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X-Ray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Liminescence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8AC6226-323C-42C7-84AC-580EA4D1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5" y="1454099"/>
            <a:ext cx="9790889" cy="65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8D4CEB-FB19-4642-B8B6-24C4523FF32C}"/>
              </a:ext>
            </a:extLst>
          </p:cNvPr>
          <p:cNvSpPr/>
          <p:nvPr/>
        </p:nvSpPr>
        <p:spPr>
          <a:xfrm>
            <a:off x="1215957" y="1828800"/>
            <a:ext cx="496111" cy="570040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B0C59-4AB0-4E35-91F3-51AF7DFF5607}"/>
              </a:ext>
            </a:extLst>
          </p:cNvPr>
          <p:cNvSpPr txBox="1"/>
          <p:nvPr/>
        </p:nvSpPr>
        <p:spPr>
          <a:xfrm>
            <a:off x="900299" y="1469196"/>
            <a:ext cx="112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Lead Peak</a:t>
            </a:r>
          </a:p>
        </p:txBody>
      </p:sp>
    </p:spTree>
    <p:extLst>
      <p:ext uri="{BB962C8B-B14F-4D97-AF65-F5344CB8AC3E}">
        <p14:creationId xmlns:p14="http://schemas.microsoft.com/office/powerpoint/2010/main" val="114963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Understand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how your measurement devices work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Achieve repeatability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of measurements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Study and eliminate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systematic errors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Employ alternative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measurement techniques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Use bank controls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the effect must disappear;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Use broad controls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the effect must increase/decrease when you vary critical parameters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Do not forget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the statistical analysis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Philosophy of Measurement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8324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1823B3F-C715-4961-BA8D-DD4705D0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6" y="1337016"/>
            <a:ext cx="9965987" cy="666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Shielding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C8D4CEB-FB19-4642-B8B6-24C4523FF32C}"/>
              </a:ext>
            </a:extLst>
          </p:cNvPr>
          <p:cNvSpPr/>
          <p:nvPr/>
        </p:nvSpPr>
        <p:spPr>
          <a:xfrm>
            <a:off x="5143499" y="1818804"/>
            <a:ext cx="4827352" cy="123568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B0C59-4AB0-4E35-91F3-51AF7DFF5607}"/>
              </a:ext>
            </a:extLst>
          </p:cNvPr>
          <p:cNvSpPr txBox="1"/>
          <p:nvPr/>
        </p:nvSpPr>
        <p:spPr>
          <a:xfrm>
            <a:off x="6118698" y="1265312"/>
            <a:ext cx="321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 stood next to the detector and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screened some background</a:t>
            </a:r>
          </a:p>
        </p:txBody>
      </p:sp>
    </p:spTree>
    <p:extLst>
      <p:ext uri="{BB962C8B-B14F-4D97-AF65-F5344CB8AC3E}">
        <p14:creationId xmlns:p14="http://schemas.microsoft.com/office/powerpoint/2010/main" val="2194717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Amplification of the Effect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Increasing the number of measurements should result in P-value decrease (i.e. improved statistics)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Using more sensitive (in the energy range of interest) detector should result in the increased signal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Using lead screen for background shielding should increase the signal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Using metal filters to reduce or eliminate gamma rays of certain energies should affect the signal accordingly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86520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“Gold Standard” Publication Criterion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550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 publishable paper must have: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Detailed description of measurement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equipment and measurement methodology;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Description of calibration process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Multiple / periodic background measurements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Repeatable results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(somewhat repeatable is OK, 100% repeatability is not required);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Multiple measurements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pertaining to the effect (must have significant sample);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Statistical analysis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and P-value calculation when comparing measurements;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Analysis of systematic errors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show that you have gone at reasonable length to eliminate them;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‘Blank’ control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experiment with null-result;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Control experiment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that increases or decreases the effect;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Mandatory secondary confirmation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e.g. using principally different measurement equipment and/or alternative measurement methodology;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Peer review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especially from experts in measurement techniques and data interpretation.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77969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Useful Resources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lnSpcReduction="10000"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hlinkClick r:id="rId2"/>
              </a:rPr>
              <a:t>http://maximus.energy/index.php/product-category/gamma/</a:t>
            </a:r>
            <a:endParaRPr lang="en-US" sz="3200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hlinkClick r:id="rId3"/>
              </a:rPr>
              <a:t>http://maximus.energy/index.php/2020/05/09/search-for-alpha-decay-acceleration/</a:t>
            </a:r>
            <a:endParaRPr lang="en-US" sz="3200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hlinkClick r:id="rId4"/>
              </a:rPr>
              <a:t>https://www.picotech.com/products/oscilloscope</a:t>
            </a:r>
            <a:endParaRPr lang="en-US" sz="3200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hlinkClick r:id="rId5"/>
              </a:rPr>
              <a:t>https://www.amptek.com/products/sdd-x-ray-detectors-for-xrf-eds/xr-100sdd-silicon-drift-detector</a:t>
            </a:r>
            <a:endParaRPr lang="en-US" sz="3200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9750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cintillation Detectors &amp; Spectrometers &amp; Radiometers | BSI.LV">
            <a:extLst>
              <a:ext uri="{FF2B5EF4-FFF2-40B4-BE49-F238E27FC236}">
                <a16:creationId xmlns:a16="http://schemas.microsoft.com/office/drawing/2014/main" id="{6E7A79BE-8E48-4DE4-AE7E-B8F6087CB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091"/>
            <a:ext cx="10287000" cy="70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Gamma Radiation Detectors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B0DD28-DAD0-4DDB-8E9D-20C41F6E1322}"/>
              </a:ext>
            </a:extLst>
          </p:cNvPr>
          <p:cNvSpPr txBox="1"/>
          <p:nvPr/>
        </p:nvSpPr>
        <p:spPr>
          <a:xfrm>
            <a:off x="1" y="7382819"/>
            <a:ext cx="10286999" cy="660606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Spectroscopy-Grade NaI(Tl) Scintillators</a:t>
            </a:r>
          </a:p>
        </p:txBody>
      </p:sp>
    </p:spTree>
    <p:extLst>
      <p:ext uri="{BB962C8B-B14F-4D97-AF65-F5344CB8AC3E}">
        <p14:creationId xmlns:p14="http://schemas.microsoft.com/office/powerpoint/2010/main" val="301474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Gamma Spectrometer Schematics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3CBF6-72BA-4FD1-BA48-4231F5102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205" y="2597340"/>
            <a:ext cx="9188590" cy="4301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406D3A-EE17-47A7-B85A-FD7EF606B682}"/>
              </a:ext>
            </a:extLst>
          </p:cNvPr>
          <p:cNvSpPr txBox="1"/>
          <p:nvPr/>
        </p:nvSpPr>
        <p:spPr>
          <a:xfrm>
            <a:off x="664414" y="5369664"/>
            <a:ext cx="1222755" cy="858855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NaI(Tl) Crystal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C997E-D0F0-4C30-96AF-F1647D515435}"/>
              </a:ext>
            </a:extLst>
          </p:cNvPr>
          <p:cNvSpPr txBox="1"/>
          <p:nvPr/>
        </p:nvSpPr>
        <p:spPr>
          <a:xfrm>
            <a:off x="1958192" y="5437760"/>
            <a:ext cx="804466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PMT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A5A1D-0187-4E79-A2CD-CBFB416AFFCA}"/>
              </a:ext>
            </a:extLst>
          </p:cNvPr>
          <p:cNvSpPr txBox="1"/>
          <p:nvPr/>
        </p:nvSpPr>
        <p:spPr>
          <a:xfrm>
            <a:off x="3851843" y="5481532"/>
            <a:ext cx="652065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 fontScale="4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Voltage Divider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FD0C0-CB2D-42C1-940F-CE81AD60D8B8}"/>
              </a:ext>
            </a:extLst>
          </p:cNvPr>
          <p:cNvSpPr txBox="1"/>
          <p:nvPr/>
        </p:nvSpPr>
        <p:spPr>
          <a:xfrm>
            <a:off x="4072491" y="4267626"/>
            <a:ext cx="1900292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HV Power Supply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3F2F8-FCBC-4DE0-AAC9-F6708C6E0A45}"/>
              </a:ext>
            </a:extLst>
          </p:cNvPr>
          <p:cNvSpPr txBox="1"/>
          <p:nvPr/>
        </p:nvSpPr>
        <p:spPr>
          <a:xfrm>
            <a:off x="7976682" y="2750106"/>
            <a:ext cx="1566153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363E0-D0B8-4F04-A65C-6E27BD293A03}"/>
              </a:ext>
            </a:extLst>
          </p:cNvPr>
          <p:cNvSpPr txBox="1"/>
          <p:nvPr/>
        </p:nvSpPr>
        <p:spPr>
          <a:xfrm>
            <a:off x="7947498" y="4122837"/>
            <a:ext cx="1663429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6CF7F1-83FC-462D-98FA-3311E722A692}"/>
              </a:ext>
            </a:extLst>
          </p:cNvPr>
          <p:cNvSpPr txBox="1"/>
          <p:nvPr/>
        </p:nvSpPr>
        <p:spPr>
          <a:xfrm>
            <a:off x="7996135" y="5520703"/>
            <a:ext cx="1566153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Amplifier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C7E87-9019-4455-953A-59B635A3B608}"/>
              </a:ext>
            </a:extLst>
          </p:cNvPr>
          <p:cNvSpPr txBox="1"/>
          <p:nvPr/>
        </p:nvSpPr>
        <p:spPr>
          <a:xfrm>
            <a:off x="5510720" y="5520396"/>
            <a:ext cx="1649043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Preamp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D702D6-C1B0-4319-8F6B-D3DC3A82D764}"/>
              </a:ext>
            </a:extLst>
          </p:cNvPr>
          <p:cNvSpPr txBox="1"/>
          <p:nvPr/>
        </p:nvSpPr>
        <p:spPr>
          <a:xfrm>
            <a:off x="7242242" y="5463206"/>
            <a:ext cx="652064" cy="383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Cable</a:t>
            </a:r>
          </a:p>
        </p:txBody>
      </p:sp>
    </p:spTree>
    <p:extLst>
      <p:ext uri="{BB962C8B-B14F-4D97-AF65-F5344CB8AC3E}">
        <p14:creationId xmlns:p14="http://schemas.microsoft.com/office/powerpoint/2010/main" val="1391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Do Not Use “Black Box”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768" y="6344635"/>
            <a:ext cx="9269465" cy="167025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“Black box” systems are not suitable for scientific studies</a:t>
            </a:r>
          </a:p>
        </p:txBody>
      </p:sp>
      <p:pic>
        <p:nvPicPr>
          <p:cNvPr id="2" name="Picture 1" descr="550-large_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52" y="1025873"/>
            <a:ext cx="5411896" cy="5411896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2857500" y="1559823"/>
            <a:ext cx="4572000" cy="4572000"/>
          </a:xfrm>
          <a:prstGeom prst="noSmoking">
            <a:avLst>
              <a:gd name="adj" fmla="val 7272"/>
            </a:avLst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ghtning Bolt 5"/>
          <p:cNvSpPr/>
          <p:nvPr/>
        </p:nvSpPr>
        <p:spPr>
          <a:xfrm rot="20871017">
            <a:off x="621154" y="2484675"/>
            <a:ext cx="1816398" cy="1849703"/>
          </a:xfrm>
          <a:prstGeom prst="lightningBolt">
            <a:avLst/>
          </a:prstGeom>
          <a:solidFill>
            <a:srgbClr val="FCE985">
              <a:alpha val="7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686" y="2075492"/>
            <a:ext cx="1805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Interference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0074" y="2075493"/>
            <a:ext cx="340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Incorrect Measurements</a:t>
            </a:r>
          </a:p>
        </p:txBody>
      </p:sp>
      <p:sp>
        <p:nvSpPr>
          <p:cNvPr id="11" name="Bent-Up Arrow 10"/>
          <p:cNvSpPr/>
          <p:nvPr/>
        </p:nvSpPr>
        <p:spPr>
          <a:xfrm>
            <a:off x="7619489" y="2650320"/>
            <a:ext cx="1559786" cy="1559824"/>
          </a:xfrm>
          <a:prstGeom prst="bentUpArrow">
            <a:avLst>
              <a:gd name="adj1" fmla="val 19118"/>
              <a:gd name="adj2" fmla="val 25000"/>
              <a:gd name="adj3" fmla="val 25000"/>
            </a:avLst>
          </a:prstGeom>
          <a:solidFill>
            <a:srgbClr val="FCE985">
              <a:alpha val="7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5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953735"/>
                </a:solidFill>
                <a:latin typeface="Century Gothic"/>
                <a:cs typeface="Century Gothic"/>
              </a:rPr>
              <a:t>Gamma Spectrometer Simplified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3D767-891D-4288-A70E-D62863D51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39859"/>
            <a:ext cx="9372600" cy="3053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673A96-2AFB-4A6C-85E4-64F22F73EEC4}"/>
              </a:ext>
            </a:extLst>
          </p:cNvPr>
          <p:cNvSpPr txBox="1"/>
          <p:nvPr/>
        </p:nvSpPr>
        <p:spPr>
          <a:xfrm>
            <a:off x="576862" y="4598361"/>
            <a:ext cx="1222755" cy="858855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NaI(Tl) Crystal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8C720-0C0E-45EA-9AA8-F3495A973306}"/>
              </a:ext>
            </a:extLst>
          </p:cNvPr>
          <p:cNvSpPr txBox="1"/>
          <p:nvPr/>
        </p:nvSpPr>
        <p:spPr>
          <a:xfrm>
            <a:off x="1919280" y="4666457"/>
            <a:ext cx="804466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PMT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99A71-DB4A-4C1C-A119-8539AE13EBED}"/>
              </a:ext>
            </a:extLst>
          </p:cNvPr>
          <p:cNvSpPr txBox="1"/>
          <p:nvPr/>
        </p:nvSpPr>
        <p:spPr>
          <a:xfrm>
            <a:off x="3812931" y="4710229"/>
            <a:ext cx="652065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 fontScale="4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Voltage Divider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4C2BA-D3E7-44D2-9F9F-52117551637B}"/>
              </a:ext>
            </a:extLst>
          </p:cNvPr>
          <p:cNvSpPr txBox="1"/>
          <p:nvPr/>
        </p:nvSpPr>
        <p:spPr>
          <a:xfrm>
            <a:off x="4062763" y="3506051"/>
            <a:ext cx="1900292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HV Power Supply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5E0E4-5D4D-4D11-8054-60A4452FC178}"/>
              </a:ext>
            </a:extLst>
          </p:cNvPr>
          <p:cNvSpPr txBox="1"/>
          <p:nvPr/>
        </p:nvSpPr>
        <p:spPr>
          <a:xfrm>
            <a:off x="5940699" y="4818857"/>
            <a:ext cx="804466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222F5-51BE-4FFF-B6DC-52D5ED510480}"/>
              </a:ext>
            </a:extLst>
          </p:cNvPr>
          <p:cNvSpPr txBox="1"/>
          <p:nvPr/>
        </p:nvSpPr>
        <p:spPr>
          <a:xfrm>
            <a:off x="8054502" y="4822098"/>
            <a:ext cx="1566153" cy="635118"/>
          </a:xfrm>
          <a:prstGeom prst="rect">
            <a:avLst/>
          </a:prstGeom>
          <a:solidFill>
            <a:schemeClr val="bg1"/>
          </a:solidFill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44050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GAMMA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-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PRO NaI(Tl) Spectrometer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E3A1E4-FA7A-4C45-BB81-ECA028DA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70" y="1611535"/>
            <a:ext cx="6430260" cy="57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6140D2-C51C-404C-8DD4-6DCA174A6573}"/>
              </a:ext>
            </a:extLst>
          </p:cNvPr>
          <p:cNvSpPr/>
          <p:nvPr/>
        </p:nvSpPr>
        <p:spPr>
          <a:xfrm>
            <a:off x="0" y="7354669"/>
            <a:ext cx="1028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http://maximus.energy/index.php/product/gamma-pro/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6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953735"/>
                </a:solidFill>
                <a:latin typeface="Century Gothic"/>
                <a:cs typeface="Century Gothic"/>
              </a:rPr>
              <a:t>PulseCounter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 Software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C911F1-1554-40A1-A26D-29F7F3F5B2B9}"/>
              </a:ext>
            </a:extLst>
          </p:cNvPr>
          <p:cNvSpPr/>
          <p:nvPr/>
        </p:nvSpPr>
        <p:spPr>
          <a:xfrm>
            <a:off x="2952868" y="7444251"/>
            <a:ext cx="438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http://maximus.energy/index.php/software/</a:t>
            </a:r>
            <a:endParaRPr lang="en-US" dirty="0"/>
          </a:p>
        </p:txBody>
      </p:sp>
      <p:pic>
        <p:nvPicPr>
          <p:cNvPr id="5124" name="Picture 4" descr="PulseCounter software">
            <a:extLst>
              <a:ext uri="{FF2B5EF4-FFF2-40B4-BE49-F238E27FC236}">
                <a16:creationId xmlns:a16="http://schemas.microsoft.com/office/drawing/2014/main" id="{C4BD3E17-247E-4E85-A085-AC742EA4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3" y="1616412"/>
            <a:ext cx="9751054" cy="529022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79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1488</Words>
  <Application>Microsoft Office PowerPoint</Application>
  <PresentationFormat>Custom</PresentationFormat>
  <Paragraphs>191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Century Gothic</vt:lpstr>
      <vt:lpstr>Wingdings</vt:lpstr>
      <vt:lpstr>Office Theme</vt:lpstr>
      <vt:lpstr>X-Ray &amp; Gamma Radiation: Measurement Best Practices        Max Fomitchev-Zamilov, Ph.D. Maximus Energy Corporation founder@maximus.energy www.maximus.energy</vt:lpstr>
      <vt:lpstr>Philosophy of Discovery</vt:lpstr>
      <vt:lpstr>Philosophy of Measurement</vt:lpstr>
      <vt:lpstr>Gamma Radiation Detectors</vt:lpstr>
      <vt:lpstr>Gamma Spectrometer Schematics</vt:lpstr>
      <vt:lpstr>Do Not Use “Black Box” Systems</vt:lpstr>
      <vt:lpstr>Gamma Spectrometer Simplified</vt:lpstr>
      <vt:lpstr>GAMMA-PRO NaI(Tl) Spectrometer</vt:lpstr>
      <vt:lpstr>PulseCounter Software</vt:lpstr>
      <vt:lpstr>NaI Detector Properties</vt:lpstr>
      <vt:lpstr>NaI Detector Efficiency</vt:lpstr>
      <vt:lpstr>NaI Detector Resolution</vt:lpstr>
      <vt:lpstr>Detectors: Area of Applicability</vt:lpstr>
      <vt:lpstr>SDD</vt:lpstr>
      <vt:lpstr>CdTe / CdZnTe / CZT</vt:lpstr>
      <vt:lpstr>NaI, CsI</vt:lpstr>
      <vt:lpstr>Germanium Detectors / HPGe</vt:lpstr>
      <vt:lpstr>Typical NaI(Tl) Detector Signal</vt:lpstr>
      <vt:lpstr>Typical NaI(Tl) Detector Signal</vt:lpstr>
      <vt:lpstr>PowerPoint Presentation</vt:lpstr>
      <vt:lpstr>Natural NaI Gamma Background</vt:lpstr>
      <vt:lpstr>Calibration Sources</vt:lpstr>
      <vt:lpstr>Sources of Systematic Errors</vt:lpstr>
      <vt:lpstr>Controlling Systematic Errors</vt:lpstr>
      <vt:lpstr>Random Processes</vt:lpstr>
      <vt:lpstr>Statistical Analysis</vt:lpstr>
      <vt:lpstr>How to Calculate P-Value in Excel</vt:lpstr>
      <vt:lpstr>Statistical Analysis in PulseCounter</vt:lpstr>
      <vt:lpstr>X-Ray Liminescence</vt:lpstr>
      <vt:lpstr>Shielding</vt:lpstr>
      <vt:lpstr>Amplification of the Effect</vt:lpstr>
      <vt:lpstr>“Gold Standard” Publication Criterion</vt:lpstr>
      <vt:lpstr>Useful Resources</vt:lpstr>
    </vt:vector>
  </TitlesOfParts>
  <Manager/>
  <Company>Infinite Energy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Thorium Battery</dc:title>
  <dc:subject>Powerplant in your pocket</dc:subject>
  <dc:creator>Max Fomitchev-Zamilov</dc:creator>
  <cp:keywords/>
  <dc:description/>
  <cp:lastModifiedBy>Max I. Fomitchev-Zamilov</cp:lastModifiedBy>
  <cp:revision>682</cp:revision>
  <cp:lastPrinted>2015-06-10T20:20:26Z</cp:lastPrinted>
  <dcterms:created xsi:type="dcterms:W3CDTF">2015-02-27T00:14:06Z</dcterms:created>
  <dcterms:modified xsi:type="dcterms:W3CDTF">2020-05-29T14:48:54Z</dcterms:modified>
  <cp:category/>
</cp:coreProperties>
</file>