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7" r:id="rId4"/>
    <p:sldId id="293" r:id="rId5"/>
    <p:sldId id="299" r:id="rId6"/>
    <p:sldId id="292" r:id="rId7"/>
    <p:sldId id="300" r:id="rId8"/>
    <p:sldId id="272" r:id="rId9"/>
    <p:sldId id="282" r:id="rId10"/>
    <p:sldId id="302" r:id="rId11"/>
    <p:sldId id="316" r:id="rId12"/>
    <p:sldId id="317" r:id="rId13"/>
    <p:sldId id="309" r:id="rId14"/>
    <p:sldId id="318" r:id="rId15"/>
    <p:sldId id="319" r:id="rId16"/>
    <p:sldId id="321" r:id="rId17"/>
    <p:sldId id="320" r:id="rId18"/>
    <p:sldId id="276" r:id="rId19"/>
    <p:sldId id="301" r:id="rId20"/>
    <p:sldId id="277" r:id="rId21"/>
    <p:sldId id="304" r:id="rId22"/>
    <p:sldId id="280" r:id="rId23"/>
    <p:sldId id="303" r:id="rId24"/>
    <p:sldId id="308" r:id="rId25"/>
    <p:sldId id="307" r:id="rId26"/>
    <p:sldId id="311" r:id="rId27"/>
    <p:sldId id="312" r:id="rId28"/>
    <p:sldId id="314" r:id="rId29"/>
    <p:sldId id="313" r:id="rId30"/>
    <p:sldId id="315" r:id="rId31"/>
    <p:sldId id="310" r:id="rId32"/>
    <p:sldId id="322" r:id="rId33"/>
    <p:sldId id="323" r:id="rId34"/>
  </p:sldIdLst>
  <p:sldSz cx="10287000" cy="8001000"/>
  <p:notesSz cx="6858000" cy="9144000"/>
  <p:defaultTextStyle>
    <a:defPPr>
      <a:defRPr lang="en-US"/>
    </a:defPPr>
    <a:lvl1pPr marL="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922A"/>
    <a:srgbClr val="269A37"/>
    <a:srgbClr val="F1B009"/>
    <a:srgbClr val="FF8000"/>
    <a:srgbClr val="939393"/>
    <a:srgbClr val="870E0E"/>
    <a:srgbClr val="FCE985"/>
    <a:srgbClr val="B00111"/>
    <a:srgbClr val="10316B"/>
    <a:srgbClr val="117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9343" autoAdjust="0"/>
  </p:normalViewPr>
  <p:slideViewPr>
    <p:cSldViewPr snapToGrid="0" snapToObjects="1">
      <p:cViewPr varScale="1">
        <p:scale>
          <a:sx n="98" d="100"/>
          <a:sy n="98" d="100"/>
        </p:scale>
        <p:origin x="1746" y="120"/>
      </p:cViewPr>
      <p:guideLst>
        <p:guide orient="horz" pos="252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D017-67EE-CC46-A3EC-28221234CC6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522-0655-0C45-8076-FEC58986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85498"/>
            <a:ext cx="8743950" cy="1715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533900"/>
            <a:ext cx="72009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20413"/>
            <a:ext cx="2314575" cy="6826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20413"/>
            <a:ext cx="6772275" cy="6826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5141385"/>
            <a:ext cx="8743950" cy="1589088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391166"/>
            <a:ext cx="8743950" cy="175021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89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7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6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5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1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790966"/>
            <a:ext cx="4545212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537355"/>
            <a:ext cx="4545212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790966"/>
            <a:ext cx="4546997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537355"/>
            <a:ext cx="4546997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18559"/>
            <a:ext cx="3384352" cy="135572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318560"/>
            <a:ext cx="5750719" cy="682863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74285"/>
            <a:ext cx="3384352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600701"/>
            <a:ext cx="6172200" cy="66119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714904"/>
            <a:ext cx="6172200" cy="4800600"/>
          </a:xfrm>
        </p:spPr>
        <p:txBody>
          <a:bodyPr/>
          <a:lstStyle>
            <a:lvl1pPr marL="0" indent="0">
              <a:buNone/>
              <a:defRPr sz="3300"/>
            </a:lvl1pPr>
            <a:lvl2pPr marL="468904" indent="0">
              <a:buNone/>
              <a:defRPr sz="2900"/>
            </a:lvl2pPr>
            <a:lvl3pPr marL="937809" indent="0">
              <a:buNone/>
              <a:defRPr sz="2500"/>
            </a:lvl3pPr>
            <a:lvl4pPr marL="1406713" indent="0">
              <a:buNone/>
              <a:defRPr sz="2100"/>
            </a:lvl4pPr>
            <a:lvl5pPr marL="1875617" indent="0">
              <a:buNone/>
              <a:defRPr sz="2100"/>
            </a:lvl5pPr>
            <a:lvl6pPr marL="2344522" indent="0">
              <a:buNone/>
              <a:defRPr sz="2100"/>
            </a:lvl6pPr>
            <a:lvl7pPr marL="2813426" indent="0">
              <a:buNone/>
              <a:defRPr sz="2100"/>
            </a:lvl7pPr>
            <a:lvl8pPr marL="3282330" indent="0">
              <a:buNone/>
              <a:defRPr sz="2100"/>
            </a:lvl8pPr>
            <a:lvl9pPr marL="37512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261895"/>
            <a:ext cx="61722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20411"/>
            <a:ext cx="9258300" cy="1333500"/>
          </a:xfrm>
          <a:prstGeom prst="rect">
            <a:avLst/>
          </a:prstGeom>
        </p:spPr>
        <p:txBody>
          <a:bodyPr vert="horz" lIns="93781" tIns="46890" rIns="93781" bIns="468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66903"/>
            <a:ext cx="9258300" cy="5280290"/>
          </a:xfrm>
          <a:prstGeom prst="rect">
            <a:avLst/>
          </a:prstGeom>
        </p:spPr>
        <p:txBody>
          <a:bodyPr vert="horz" lIns="93781" tIns="46890" rIns="93781" bIns="468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C018-74E0-7341-A3C0-2188EE0B8D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415743"/>
            <a:ext cx="325755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890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468904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70" indent="-293065" algn="l" defTabSz="468904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indent="-234452" algn="l" defTabSz="4689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165" indent="-234452" algn="l" defTabSz="46890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indent="-234452" algn="l" defTabSz="468904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974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78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6782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687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904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7809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6713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5617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4522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426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8233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235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us.energy/" TargetMode="External"/><Relationship Id="rId2" Type="http://schemas.openxmlformats.org/officeDocument/2006/relationships/hyperlink" Target="mailto:founder@maximus.energ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magesco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maximus.energy/index.php/2020/05/09/search-for-alpha-decay-acceler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ximus.energy/index.php/product/gamma-pr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aximus.energy/index.php/softwa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286999" cy="7945784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Arial"/>
                <a:cs typeface="Arial"/>
              </a:rPr>
              <a:t>Рентгеновское и гамма излучение: практика точных измерений</a:t>
            </a: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ru-RU" sz="4100" dirty="0">
                <a:latin typeface="Century Gothic"/>
                <a:cs typeface="Century Gothic"/>
              </a:rPr>
            </a:br>
            <a:r>
              <a:rPr lang="ru-RU" sz="2800" dirty="0">
                <a:latin typeface="Cambria"/>
                <a:cs typeface="Cambria"/>
              </a:rPr>
              <a:t>Максим Фомичёв-Замилов, к.т.н.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800" dirty="0">
                <a:latin typeface="Cambria"/>
                <a:cs typeface="Cambria"/>
              </a:rPr>
              <a:t>Maximus Energy Corporation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400" dirty="0" err="1">
                <a:latin typeface="Cambria"/>
                <a:cs typeface="Cambria"/>
                <a:hlinkClick r:id="rId2"/>
              </a:rPr>
              <a:t>founder@maximus.energy</a:t>
            </a:r>
            <a:br>
              <a:rPr lang="en-US" sz="2400" dirty="0">
                <a:latin typeface="Cambria"/>
                <a:cs typeface="Cambria"/>
              </a:rPr>
            </a:br>
            <a:r>
              <a:rPr lang="en-US" sz="2400" dirty="0">
                <a:latin typeface="Cambria"/>
                <a:cs typeface="Cambria"/>
                <a:hlinkClick r:id="rId3"/>
              </a:rPr>
              <a:t>www.maximus.energy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Neutron-Detector-Whit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857" y="2537957"/>
            <a:ext cx="4301779" cy="3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Чувствительность: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зависит от размера (ширины и толщины) кристалла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Диапазон энергий: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от 10 кэВ до десятков МэВ (в зависимости от толщины кристалла)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Разрешение: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зависит от энергии гамма излучения; у хороших кристаллов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~30% @ 30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~7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662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5% @ 1.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МэВ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Центральное отверстие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для компактных образцов.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Характеристики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детекторов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056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Эффективность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детекторов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ED078-7678-4186-80DC-1285E3EF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647812"/>
            <a:ext cx="8096250" cy="3876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B9561-3E47-4200-BA70-E882A9AA14A5}"/>
              </a:ext>
            </a:extLst>
          </p:cNvPr>
          <p:cNvSpPr txBox="1"/>
          <p:nvPr/>
        </p:nvSpPr>
        <p:spPr>
          <a:xfrm>
            <a:off x="508768" y="5653975"/>
            <a:ext cx="9269465" cy="2045472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Экспоненциально убывает с ростом энергии излучения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Экспоненциально растет с увеличением толщины кристалла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Обладает максимумом в районе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100 кэВ</a:t>
            </a:r>
            <a:endParaRPr lang="en-US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 абсолютном смысле чувствительность не превышает 2-7%</a:t>
            </a:r>
            <a:endParaRPr lang="en-US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9837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Разрешение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детекторов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B9561-3E47-4200-BA70-E882A9AA14A5}"/>
              </a:ext>
            </a:extLst>
          </p:cNvPr>
          <p:cNvSpPr txBox="1"/>
          <p:nvPr/>
        </p:nvSpPr>
        <p:spPr>
          <a:xfrm>
            <a:off x="508768" y="6161662"/>
            <a:ext cx="9269465" cy="1839337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Ширина спектральных пиков снижается с увеличением энергии от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30%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50 кэВ до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5% 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&gt; 1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МэВ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NaI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детекторы мало пригодны для спектрометрии низкой энергии (</a:t>
            </a:r>
            <a:r>
              <a:rPr lang="en-US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&lt;100 </a:t>
            </a:r>
            <a:r>
              <a:rPr lang="ru-RU" sz="24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кэВ) ввиду слабого разрешения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0242" name="Picture 2" descr="Appendix G to the NASA RESEARCH ANNOUNCEMENT for the ...">
            <a:extLst>
              <a:ext uri="{FF2B5EF4-FFF2-40B4-BE49-F238E27FC236}">
                <a16:creationId xmlns:a16="http://schemas.microsoft.com/office/drawing/2014/main" id="{151A0769-73CC-47C0-B85D-1B18BC4D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475869"/>
            <a:ext cx="56292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5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SDD –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высокое разрешение 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кэВ), низкая чувствительность, приемлемый диапазон от 1 до 100 кэВ; оптимальный диапазон от 1 до 30 кэВ.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CdTe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/</a:t>
            </a:r>
            <a:r>
              <a:rPr lang="en-US" sz="2900" b="1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CdTeZn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/CZT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среднее разрешение 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662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кэВ), низкая чувствительность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приемлемый диапазон от 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 до 1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.5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МэВ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оптимальный диапазон от 25 до 100 кэВ.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NaI(Tl)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низкое разрешение 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7-8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%),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высокая чувствительность, приемлемый диапазон от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 до 10 МэВ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оптимальный диапазон от 30 кэВ до 3 МэВ.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HPGe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сверхвысокое разрешение (0.2%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1.3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МэВ)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низкая чувствительность, приемлемый диапазон от 3 кэВ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до 10 МэВ (в зависимости от типа).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Области применения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342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-123SDD Complete X-Ray Spectrometer with Silicon Drift Detector ...">
            <a:extLst>
              <a:ext uri="{FF2B5EF4-FFF2-40B4-BE49-F238E27FC236}">
                <a16:creationId xmlns:a16="http://schemas.microsoft.com/office/drawing/2014/main" id="{89BC852B-6727-4B29-B747-978991D9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333500"/>
            <a:ext cx="9820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Высокое разрешение: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Низкая чувствительность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Оптимальный диапазон: 1 – 30 кэВ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Приемлемый диапазон: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0.2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100 кэВ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Пик эффективности: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~25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16B118C-E84A-4984-8690-D8019D935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5"/>
          <a:stretch/>
        </p:blipFill>
        <p:spPr bwMode="auto">
          <a:xfrm>
            <a:off x="6118698" y="4810328"/>
            <a:ext cx="4168302" cy="31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3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CdTe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CdZnTe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CZT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Высокое разрешение: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62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Низкая чувствительность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Оптимальный диапазон: 1.5 – 100 кэВ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Приемлемый диапазон: до 1.5 МэВ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Пик эффективности: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10-60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2290" name="Picture 2" descr="XR-100CdTe X-Ray – Gamma Ray Detector – Amptek &amp;#8211; X-Ray ...">
            <a:extLst>
              <a:ext uri="{FF2B5EF4-FFF2-40B4-BE49-F238E27FC236}">
                <a16:creationId xmlns:a16="http://schemas.microsoft.com/office/drawing/2014/main" id="{3B6B5BF8-0102-4DFB-8D98-E85C47B1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0" y="1465228"/>
            <a:ext cx="9820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5A98CC-F164-49A0-8460-ECA02C26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14" y="4873557"/>
            <a:ext cx="3990186" cy="31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7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NaI,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CsI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Низкое разрешение: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7-8%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6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62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Высокая чувствительность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Оптимальный диапазон: 30 кэВ – 3 МэВ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Приемлемый диапазон: 10 кэВ – 10 МэВ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Пик эффективности: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100-200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4338" name="Picture 2" descr="Scintillation Detector model 905 - PEO Radiation Technology">
            <a:extLst>
              <a:ext uri="{FF2B5EF4-FFF2-40B4-BE49-F238E27FC236}">
                <a16:creationId xmlns:a16="http://schemas.microsoft.com/office/drawing/2014/main" id="{4BFD325B-33EB-4432-BDE9-331CCDF4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5905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16BB8-2031-487B-9461-9C56E12A1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92"/>
          <a:stretch/>
        </p:blipFill>
        <p:spPr>
          <a:xfrm>
            <a:off x="6391071" y="5178864"/>
            <a:ext cx="3895929" cy="28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ermanium Detectors">
            <a:extLst>
              <a:ext uri="{FF2B5EF4-FFF2-40B4-BE49-F238E27FC236}">
                <a16:creationId xmlns:a16="http://schemas.microsoft.com/office/drawing/2014/main" id="{03126B8E-D643-4CBA-A7C8-3FC205E3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56" y="-713974"/>
            <a:ext cx="4700621" cy="55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Германиевые детекторы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|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HPGe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Высочайшее разрешение: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0.2%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1.3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МэВ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Низкая чувствительность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Оптимальный диапазон зависит от типа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Приемлемый диапазон: 3 кэВ – 3 МэВ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Пик эффективности: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~20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кэВ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13318" name="Picture 6" descr="A single HPGe detector efficiency curve determined by using three ...">
            <a:extLst>
              <a:ext uri="{FF2B5EF4-FFF2-40B4-BE49-F238E27FC236}">
                <a16:creationId xmlns:a16="http://schemas.microsoft.com/office/drawing/2014/main" id="{925E3C4D-C8C1-4E4F-9B1B-B533B8CE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76" y="5389122"/>
            <a:ext cx="3814597" cy="26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1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626B6-BCDF-4AEA-9684-865EBC4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0287000" cy="6878290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Сигнал с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NaI(Tl)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детектора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725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626B6-BCDF-4AEA-9684-865EBC4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0287000" cy="6878290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Сигнал с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NaI(Tl)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детектора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39D7E-ACF6-4D9A-9257-5A7A00A26240}"/>
              </a:ext>
            </a:extLst>
          </p:cNvPr>
          <p:cNvSpPr txBox="1"/>
          <p:nvPr/>
        </p:nvSpPr>
        <p:spPr>
          <a:xfrm>
            <a:off x="695575" y="2482334"/>
            <a:ext cx="22445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Базовый уровень: 0В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C0CD3-B98F-40B8-B7CC-C3D9E811A5A0}"/>
              </a:ext>
            </a:extLst>
          </p:cNvPr>
          <p:cNvSpPr txBox="1"/>
          <p:nvPr/>
        </p:nvSpPr>
        <p:spPr>
          <a:xfrm>
            <a:off x="3092500" y="2704130"/>
            <a:ext cx="2940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Триггерный уровень: -10 мВ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80791-6EBE-47FF-85B2-C382564CD7B8}"/>
              </a:ext>
            </a:extLst>
          </p:cNvPr>
          <p:cNvSpPr txBox="1"/>
          <p:nvPr/>
        </p:nvSpPr>
        <p:spPr>
          <a:xfrm>
            <a:off x="1378114" y="4203173"/>
            <a:ext cx="26398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Время наростания: 2 мкс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8668B-0971-4B2F-93E3-CF9AA711B2F5}"/>
              </a:ext>
            </a:extLst>
          </p:cNvPr>
          <p:cNvSpPr txBox="1"/>
          <p:nvPr/>
        </p:nvSpPr>
        <p:spPr>
          <a:xfrm>
            <a:off x="5450761" y="3268985"/>
            <a:ext cx="26706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Длина импульса: </a:t>
            </a:r>
            <a:r>
              <a:rPr lang="en-US" dirty="0"/>
              <a:t>~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мкс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F8B05-4039-4C4A-B11D-B90CDEFAED27}"/>
              </a:ext>
            </a:extLst>
          </p:cNvPr>
          <p:cNvSpPr txBox="1"/>
          <p:nvPr/>
        </p:nvSpPr>
        <p:spPr>
          <a:xfrm>
            <a:off x="2698026" y="3425757"/>
            <a:ext cx="20592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Амплитуда: 200 мВ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3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Сформулируйте гипотезу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изложите критерии подтверждения и опровержения;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Усмирите свое иго: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правда важнее самомнения;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Сомневайтесь всегда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и в первую очередь в своих собственных выводах;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Ищите ошибки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и вы их найдете;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Ищите критику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ото всех, и обязательно от экспертов.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Философия открытия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9960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02 at 2.1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88" y="1565201"/>
            <a:ext cx="8475301" cy="63260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B036AC-8A8A-4721-8BE0-D0F860A7B1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87000" cy="1333500"/>
          </a:xfrm>
          <a:prstGeom prst="rect">
            <a:avLst/>
          </a:prstGeo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3781" tIns="46890" rIns="93781" bIns="46890" rtlCol="0" anchor="ctr">
            <a:normAutofit/>
          </a:bodyPr>
          <a:lstStyle>
            <a:lvl1pPr algn="ctr" defTabSz="468904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Утрированый сигнал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35B4-39BB-4783-907C-6F3D3691F1FC}"/>
              </a:ext>
            </a:extLst>
          </p:cNvPr>
          <p:cNvSpPr txBox="1"/>
          <p:nvPr/>
        </p:nvSpPr>
        <p:spPr>
          <a:xfrm>
            <a:off x="4100174" y="3336906"/>
            <a:ext cx="3916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Триггерный уровень (дескриминатор)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EFA93B-02AB-4D40-B8FD-A592FF395355}"/>
              </a:ext>
            </a:extLst>
          </p:cNvPr>
          <p:cNvCxnSpPr/>
          <p:nvPr/>
        </p:nvCxnSpPr>
        <p:spPr>
          <a:xfrm>
            <a:off x="1955260" y="3706238"/>
            <a:ext cx="6994187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7699B0-4E62-4B35-B28C-CFC6B8748178}"/>
              </a:ext>
            </a:extLst>
          </p:cNvPr>
          <p:cNvSpPr txBox="1"/>
          <p:nvPr/>
        </p:nvSpPr>
        <p:spPr>
          <a:xfrm>
            <a:off x="4829748" y="2370149"/>
            <a:ext cx="643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Шум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E8419-1B27-4543-B563-3583C38F000B}"/>
              </a:ext>
            </a:extLst>
          </p:cNvPr>
          <p:cNvSpPr txBox="1"/>
          <p:nvPr/>
        </p:nvSpPr>
        <p:spPr>
          <a:xfrm>
            <a:off x="3456921" y="4543539"/>
            <a:ext cx="18859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Полезный сигнал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Гамма фон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A14EE2-927F-4427-A55D-C4257340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17831"/>
            <a:ext cx="82867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Калибровочные источники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137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Cs, </a:t>
            </a: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 другие изотопы в свободной продаже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@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  <a:hlinkClick r:id="rId2"/>
              </a:rPr>
              <a:t>www.imagesco.com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Нужно иметь по крайней мере два пика в интересующем диапазоне энергий;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Калибровку следует проверять</a:t>
            </a:r>
            <a:b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перед каждым экспериментом.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2" name="Picture 1" descr="20180602_1532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854" y="3680509"/>
            <a:ext cx="3009146" cy="43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6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815639" cy="653441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Постоянный шум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даёт ложный пик, как правило в первых каналах спектра;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Периодические ЭМ наводки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могут давать ложные пики по всему спектру, искажать энергию пиков;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Магнитное поле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искажает работу ФЭУ;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Одновременные гамма кванты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резистрируются, как один гамма квант суммароной энергии;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Изменение температуры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приводит к смещению спектральных пиков;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Экранирование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человеческим телом или оборудованием может привести к сильному изменению счета и спектра;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Сильные источники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излучения приводят к появлению пиков рентгеновской люминисценции;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Нелинейность калбировки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ограничивает разрешающую способность детектора;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Загрязнение (в том числе радоном)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может привести к ускоренному счету, неожиданным пикам на спектре;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Естественный фон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может колебаться в широких пределах особенно, если снято недостаточно показаний.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Систематические ошибки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58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815639" cy="653441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Постоянный шум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устраняется увеличением триггера, что приводит к утрате гаммы низких энергий;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Периодические ЭМ наводки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устраняются экранированием, развязкой по земле;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Магнитное поле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экранируется мю-металлом, расположением ФЭУ вдали от магнитов и токов;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Одновременные гамма кванты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разрешаются заменой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NaI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на пластик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EJ-232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Изменение температуры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устраняется термостатом и требует регулярной перекалибровки;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Экранирование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уменьшается путем фиксации позиции детектора и оборудования, отсутствием перемещения людей и оборудования во время измерений;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Сильные источники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излучения приводят к появлению пиков рентгеновской люминисценции;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Нелинейность калбировки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можно снизить используя многочисленные калибровочные источники;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Загрязнение радоном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может устранить поместив эксперимент в герметичный контейнер;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Естественный фон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должен проверяться периодически и не менее чем 20 измерениями.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Систематические ошибки: борьба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199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Случайные процессы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Мы имеем дело со случайными процессами. По этой причине мы не можем сделать вывод на  основании 1-2 (т.е. малого числа) измерений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Малое число измерений может выдать аболютно любые значения;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«Неповторяемые результаты» (скорее всего) суть случайные выборки из случайного процесса.</a:t>
            </a:r>
            <a:endParaRPr lang="ru-RU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5735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Статистический анализ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Измерьте фон: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сэмплов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Проведите эксперимент: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сэмплов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Вычислите 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P-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значение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если значение меньше 5%, то результат принято считать статистически значимым.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Сильно меняющееся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P-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значение говорит о недостаточном размере выборки.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2561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9FB6C-AD1D-46A0-8B18-67989A5E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28" b="50378"/>
          <a:stretch/>
        </p:blipFill>
        <p:spPr>
          <a:xfrm>
            <a:off x="1946774" y="1333501"/>
            <a:ext cx="6393451" cy="66674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Вычисление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P-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значения в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Excel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114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Статистический анализ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EC1E1C-01F1-4B5A-9C30-FA94D31B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287"/>
            <a:ext cx="10287000" cy="55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6312F1-B5CE-440D-94A3-042771631C4D}"/>
              </a:ext>
            </a:extLst>
          </p:cNvPr>
          <p:cNvSpPr/>
          <p:nvPr/>
        </p:nvSpPr>
        <p:spPr>
          <a:xfrm>
            <a:off x="5982511" y="5301574"/>
            <a:ext cx="126459" cy="219796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22ED-1021-48B8-90F2-50E2E92F417D}"/>
              </a:ext>
            </a:extLst>
          </p:cNvPr>
          <p:cNvSpPr txBox="1"/>
          <p:nvPr/>
        </p:nvSpPr>
        <p:spPr>
          <a:xfrm>
            <a:off x="5982511" y="494228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Линия свинца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2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Рентгеновская люминесценция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8AC6226-323C-42C7-84AC-580EA4D1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5" y="1454099"/>
            <a:ext cx="9790889" cy="65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8D4CEB-FB19-4642-B8B6-24C4523FF32C}"/>
              </a:ext>
            </a:extLst>
          </p:cNvPr>
          <p:cNvSpPr/>
          <p:nvPr/>
        </p:nvSpPr>
        <p:spPr>
          <a:xfrm>
            <a:off x="1215957" y="1828800"/>
            <a:ext cx="496111" cy="570040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B0C59-4AB0-4E35-91F3-51AF7DFF5607}"/>
              </a:ext>
            </a:extLst>
          </p:cNvPr>
          <p:cNvSpPr txBox="1"/>
          <p:nvPr/>
        </p:nvSpPr>
        <p:spPr>
          <a:xfrm>
            <a:off x="768485" y="1459468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Линия свинца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Обретите понимание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приципов работы измерительных приборов;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Добейтесь воспроизводимости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результатов;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Изучите и устраните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источники систематических ошибок;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Используйте альтернативные методики измерений: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результаты не должны зависить от методики;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Используйте контрольны измерения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при нарушении критических условий должен быть нулевой результат;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Используйте контрольные измерения: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при вариации критических условий эффект должен увеличиваться или уменьшаться;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Не принебрегайте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статистическим анализом.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Философия измерений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832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1823B3F-C715-4961-BA8D-DD4705D0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" y="1337016"/>
            <a:ext cx="9965987" cy="666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Экранирование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8D4CEB-FB19-4642-B8B6-24C4523FF32C}"/>
              </a:ext>
            </a:extLst>
          </p:cNvPr>
          <p:cNvSpPr/>
          <p:nvPr/>
        </p:nvSpPr>
        <p:spPr>
          <a:xfrm>
            <a:off x="5143499" y="1818804"/>
            <a:ext cx="4827352" cy="12356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B0C59-4AB0-4E35-91F3-51AF7DFF5607}"/>
              </a:ext>
            </a:extLst>
          </p:cNvPr>
          <p:cNvSpPr txBox="1"/>
          <p:nvPr/>
        </p:nvSpPr>
        <p:spPr>
          <a:xfrm>
            <a:off x="5972783" y="1445956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Я стоял рядом и заслонил часть фона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1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Усиление сигнала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Увеличение количества измерений должно приводить к уменьшению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P-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значения;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Использование более чувствительного (на интересующем диапазоне энергий) детектора должно приводить к увеличению сигнала;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Использование свинцового экрана для подавления фона должно привоить к усиления сигнала;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Использование металлических фильтров должно приводить к уменьшению или исчезновению сигнала.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8652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«Золотой стандарт»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критерии публикуемости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Детальное описание измерительного оборудования и метода измерений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Описание процесса калибровки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Многократное и периодическое измерение фона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Повторяемый результат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Многрократное измерение сигнала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Статистический анализ, вычисление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P-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значения 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Анализ и устранение систематических ошибок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Контрольный эксперимент с устранением эффекта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Контрольный эксперимент с ослаблением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/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усилением эффекта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Обязательная альтернативная методика измерений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Экспертная критика 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peer review)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7796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Подробности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dirty="0">
                <a:hlinkClick r:id="rId2"/>
              </a:rPr>
              <a:t>http://maximus.energy/index.php/2020/05/09/search-for-alpha-decay-acceleration/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750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cintillation Detectors &amp; Spectrometers &amp; Radiometers | BSI.LV">
            <a:extLst>
              <a:ext uri="{FF2B5EF4-FFF2-40B4-BE49-F238E27FC236}">
                <a16:creationId xmlns:a16="http://schemas.microsoft.com/office/drawing/2014/main" id="{6E7A79BE-8E48-4DE4-AE7E-B8F6087C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091"/>
            <a:ext cx="10287000" cy="70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Детекторы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гамма излучения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0DD28-DAD0-4DDB-8E9D-20C41F6E1322}"/>
              </a:ext>
            </a:extLst>
          </p:cNvPr>
          <p:cNvSpPr txBox="1"/>
          <p:nvPr/>
        </p:nvSpPr>
        <p:spPr>
          <a:xfrm>
            <a:off x="1" y="7382819"/>
            <a:ext cx="10286999" cy="660606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Синтилляционные гамма-спектрометры на основе </a:t>
            </a:r>
            <a:r>
              <a:rPr lang="en-US" sz="2400" dirty="0">
                <a:solidFill>
                  <a:srgbClr val="0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NaI(Tl)</a:t>
            </a:r>
          </a:p>
        </p:txBody>
      </p:sp>
    </p:spTree>
    <p:extLst>
      <p:ext uri="{BB962C8B-B14F-4D97-AF65-F5344CB8AC3E}">
        <p14:creationId xmlns:p14="http://schemas.microsoft.com/office/powerpoint/2010/main" val="301474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Гамма спектрометр: общая схема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3CBF6-72BA-4FD1-BA48-4231F510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205" y="2597340"/>
            <a:ext cx="9188590" cy="43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«Закрытые» системы негодны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68" y="6344635"/>
            <a:ext cx="9269465" cy="167025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«Закрытые» системы непригодны для научных исследований</a:t>
            </a:r>
            <a:endParaRPr lang="en-US" sz="2400" b="1" dirty="0">
              <a:solidFill>
                <a:srgbClr val="8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2" name="Picture 1" descr="550-large_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52" y="1025873"/>
            <a:ext cx="5411896" cy="5411896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2857500" y="1559823"/>
            <a:ext cx="4572000" cy="4572000"/>
          </a:xfrm>
          <a:prstGeom prst="noSmoking">
            <a:avLst>
              <a:gd name="adj" fmla="val 7272"/>
            </a:avLst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20871017">
            <a:off x="621154" y="2484675"/>
            <a:ext cx="1816398" cy="1849703"/>
          </a:xfrm>
          <a:prstGeom prst="lightningBolt">
            <a:avLst/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46" y="1898745"/>
            <a:ext cx="138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"/>
                <a:cs typeface="Cambria"/>
              </a:rPr>
              <a:t>Наводки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3170" y="2075493"/>
            <a:ext cx="298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"/>
                <a:cs typeface="Cambria"/>
              </a:rPr>
              <a:t>Неправильный счет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Bent-Up Arrow 10"/>
          <p:cNvSpPr/>
          <p:nvPr/>
        </p:nvSpPr>
        <p:spPr>
          <a:xfrm>
            <a:off x="7619489" y="2650320"/>
            <a:ext cx="1559786" cy="1559824"/>
          </a:xfrm>
          <a:prstGeom prst="bentUpArrow">
            <a:avLst>
              <a:gd name="adj1" fmla="val 19118"/>
              <a:gd name="adj2" fmla="val 25000"/>
              <a:gd name="adj3" fmla="val 25000"/>
            </a:avLst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953735"/>
                </a:solidFill>
                <a:latin typeface="Century Gothic"/>
                <a:cs typeface="Century Gothic"/>
              </a:rPr>
              <a:t>Гамма спектрометр: упрощеная схема</a:t>
            </a:r>
            <a:endParaRPr lang="en-US" sz="3800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3D767-891D-4288-A70E-D62863D5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9859"/>
            <a:ext cx="9372600" cy="30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0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Гамма спектрометр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GAMMA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-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PRO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E3A1E4-FA7A-4C45-BB81-ECA028DA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70" y="1611535"/>
            <a:ext cx="6430260" cy="57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6140D2-C51C-404C-8DD4-6DCA174A6573}"/>
              </a:ext>
            </a:extLst>
          </p:cNvPr>
          <p:cNvSpPr/>
          <p:nvPr/>
        </p:nvSpPr>
        <p:spPr>
          <a:xfrm>
            <a:off x="0" y="7354669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http://maximus.energy/index.php/product/gamma-pro/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Программа </a:t>
            </a:r>
            <a:r>
              <a:rPr lang="en-US" b="1" dirty="0" err="1">
                <a:solidFill>
                  <a:srgbClr val="953735"/>
                </a:solidFill>
                <a:latin typeface="Century Gothic"/>
                <a:cs typeface="Century Gothic"/>
              </a:rPr>
              <a:t>PulseCounter</a:t>
            </a:r>
            <a:endParaRPr lang="en-US" b="1" dirty="0">
              <a:solidFill>
                <a:srgbClr val="953735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911F1-1554-40A1-A26D-29F7F3F5B2B9}"/>
              </a:ext>
            </a:extLst>
          </p:cNvPr>
          <p:cNvSpPr/>
          <p:nvPr/>
        </p:nvSpPr>
        <p:spPr>
          <a:xfrm>
            <a:off x="2952868" y="7444251"/>
            <a:ext cx="438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http://maximus.energy/index.php/software/</a:t>
            </a:r>
            <a:endParaRPr lang="en-US" dirty="0"/>
          </a:p>
        </p:txBody>
      </p:sp>
      <p:pic>
        <p:nvPicPr>
          <p:cNvPr id="5124" name="Picture 4" descr="PulseCounter software">
            <a:extLst>
              <a:ext uri="{FF2B5EF4-FFF2-40B4-BE49-F238E27FC236}">
                <a16:creationId xmlns:a16="http://schemas.microsoft.com/office/drawing/2014/main" id="{C4BD3E17-247E-4E85-A085-AC742EA4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3" y="1616412"/>
            <a:ext cx="9751054" cy="529022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79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1206</Words>
  <Application>Microsoft Office PowerPoint</Application>
  <PresentationFormat>Custom</PresentationFormat>
  <Paragraphs>171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Wingdings</vt:lpstr>
      <vt:lpstr>Office Theme</vt:lpstr>
      <vt:lpstr>Рентгеновское и гамма излучение: практика точных измерений       Максим Фомичёв-Замилов, к.т.н. Maximus Energy Corporation founder@maximus.energy www.maximus.energy</vt:lpstr>
      <vt:lpstr>Философия открытия</vt:lpstr>
      <vt:lpstr>Философия измерений</vt:lpstr>
      <vt:lpstr>Детекторы гамма излучения</vt:lpstr>
      <vt:lpstr>Гамма спектрометр: общая схема</vt:lpstr>
      <vt:lpstr>«Закрытые» системы негодны</vt:lpstr>
      <vt:lpstr>Гамма спектрометр: упрощеная схема</vt:lpstr>
      <vt:lpstr>Гамма спектрометр GAMMA-PRO</vt:lpstr>
      <vt:lpstr>Программа PulseCounter</vt:lpstr>
      <vt:lpstr>Характеристики NaI детекторов</vt:lpstr>
      <vt:lpstr>Эффективность NaI детекторов</vt:lpstr>
      <vt:lpstr>Разрешение NaI детекторов</vt:lpstr>
      <vt:lpstr>Области применения</vt:lpstr>
      <vt:lpstr>SDD</vt:lpstr>
      <vt:lpstr>CdTe / CdZnTe / CZT</vt:lpstr>
      <vt:lpstr>NaI, CsI</vt:lpstr>
      <vt:lpstr>Германиевые детекторы | HPGe</vt:lpstr>
      <vt:lpstr>Сигнал с NaI(Tl) детектора</vt:lpstr>
      <vt:lpstr>Сигнал с NaI(Tl) детектора</vt:lpstr>
      <vt:lpstr>PowerPoint Presentation</vt:lpstr>
      <vt:lpstr>Гамма фон</vt:lpstr>
      <vt:lpstr>Калибровочные источники</vt:lpstr>
      <vt:lpstr>Систематические ошибки</vt:lpstr>
      <vt:lpstr>Систематические ошибки: борьба</vt:lpstr>
      <vt:lpstr>Случайные процессы</vt:lpstr>
      <vt:lpstr>Статистический анализ</vt:lpstr>
      <vt:lpstr>Вычисление P-значения в Excel</vt:lpstr>
      <vt:lpstr>Статистический анализ</vt:lpstr>
      <vt:lpstr>Рентгеновская люминесценция</vt:lpstr>
      <vt:lpstr>Экранирование</vt:lpstr>
      <vt:lpstr>Усиление сигнала</vt:lpstr>
      <vt:lpstr>«Золотой стандарт» / критерии публикуемости</vt:lpstr>
      <vt:lpstr>Подробности</vt:lpstr>
    </vt:vector>
  </TitlesOfParts>
  <Manager/>
  <Company>Infinite Energy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Thorium Battery</dc:title>
  <dc:subject>Powerplant in your pocket</dc:subject>
  <dc:creator>Max Fomitchev-Zamilov</dc:creator>
  <cp:keywords/>
  <dc:description/>
  <cp:lastModifiedBy>Max I. Fomitchev-Zamilov</cp:lastModifiedBy>
  <cp:revision>661</cp:revision>
  <cp:lastPrinted>2015-06-10T20:20:26Z</cp:lastPrinted>
  <dcterms:created xsi:type="dcterms:W3CDTF">2015-02-27T00:14:06Z</dcterms:created>
  <dcterms:modified xsi:type="dcterms:W3CDTF">2020-05-27T12:56:01Z</dcterms:modified>
  <cp:category/>
</cp:coreProperties>
</file>